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257" r:id="rId2"/>
    <p:sldId id="303" r:id="rId3"/>
    <p:sldId id="304" r:id="rId4"/>
    <p:sldId id="305" r:id="rId5"/>
    <p:sldId id="306" r:id="rId6"/>
    <p:sldId id="307" r:id="rId7"/>
    <p:sldId id="308" r:id="rId8"/>
    <p:sldId id="309" r:id="rId9"/>
    <p:sldId id="310" r:id="rId10"/>
    <p:sldId id="311" r:id="rId11"/>
    <p:sldId id="312" r:id="rId12"/>
    <p:sldId id="313" r:id="rId13"/>
    <p:sldId id="317" r:id="rId14"/>
    <p:sldId id="316" r:id="rId15"/>
    <p:sldId id="315" r:id="rId16"/>
    <p:sldId id="320" r:id="rId17"/>
    <p:sldId id="314" r:id="rId18"/>
    <p:sldId id="321" r:id="rId19"/>
    <p:sldId id="319" r:id="rId20"/>
    <p:sldId id="318" r:id="rId21"/>
    <p:sldId id="322" r:id="rId22"/>
    <p:sldId id="324" r:id="rId23"/>
    <p:sldId id="262" r:id="rId24"/>
    <p:sldId id="264" r:id="rId25"/>
    <p:sldId id="272" r:id="rId26"/>
    <p:sldId id="274" r:id="rId27"/>
    <p:sldId id="275" r:id="rId28"/>
    <p:sldId id="328" r:id="rId29"/>
    <p:sldId id="329" r:id="rId30"/>
    <p:sldId id="330" r:id="rId31"/>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8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pl-PL"/>
          </a:p>
        </p:txBody>
      </p:sp>
      <p:sp>
        <p:nvSpPr>
          <p:cNvPr id="3" name="Symbol zastępczy dat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8C86DF7-E4A1-4353-8623-EAED01950CDB}" type="datetimeFigureOut">
              <a:rPr lang="pl-PL"/>
              <a:pPr>
                <a:defRPr/>
              </a:pPr>
              <a:t>2016-11-29</a:t>
            </a:fld>
            <a:endParaRPr lang="pl-PL"/>
          </a:p>
        </p:txBody>
      </p:sp>
      <p:sp>
        <p:nvSpPr>
          <p:cNvPr id="4" name="Symbol zastępczy stop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pl-PL"/>
          </a:p>
        </p:txBody>
      </p:sp>
      <p:sp>
        <p:nvSpPr>
          <p:cNvPr id="5" name="Symbol zastępczy numeru slajd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923BAA3-40DB-46D2-B81F-0806329EAB0D}" type="slidenum">
              <a:rPr lang="pl-PL"/>
              <a:pPr>
                <a:defRPr/>
              </a:pPr>
              <a:t>‹#›</a:t>
            </a:fld>
            <a:endParaRPr lang="pl-PL"/>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lvl1pPr>
              <a:defRPr/>
            </a:lvl1pPr>
          </a:lstStyle>
          <a:p>
            <a:pPr>
              <a:defRPr/>
            </a:pPr>
            <a:fld id="{1AA8819E-BB5C-4850-8D76-B816C72F19D3}" type="datetimeFigureOut">
              <a:rPr lang="pl-PL"/>
              <a:pPr>
                <a:defRPr/>
              </a:pPr>
              <a:t>2016-11-29</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3EA8AAA8-28CB-43BB-A895-873D181E38E2}" type="slidenum">
              <a:rPr lang="pl-PL"/>
              <a:pPr>
                <a:defRPr/>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fld id="{D5659139-B6E0-49C9-A2EC-468E88C110C1}" type="datetimeFigureOut">
              <a:rPr lang="pl-PL"/>
              <a:pPr>
                <a:defRPr/>
              </a:pPr>
              <a:t>2016-11-29</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2900A0A3-6423-43AE-AE0D-8FADC399375E}" type="slidenum">
              <a:rPr lang="pl-PL"/>
              <a:pPr>
                <a:defRPr/>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lvl1pPr>
              <a:defRPr/>
            </a:lvl1pPr>
          </a:lstStyle>
          <a:p>
            <a:pPr>
              <a:defRPr/>
            </a:pPr>
            <a:fld id="{818F3519-DF32-45F2-AC20-FFC9EA924575}" type="datetimeFigureOut">
              <a:rPr lang="pl-PL"/>
              <a:pPr>
                <a:defRPr/>
              </a:pPr>
              <a:t>2016-11-29</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F2BD8C77-9B5E-45C3-9181-6551E6B5722D}" type="slidenum">
              <a:rPr lang="pl-PL"/>
              <a:pPr>
                <a:defRPr/>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3"/>
          <p:cNvSpPr>
            <a:spLocks noGrp="1"/>
          </p:cNvSpPr>
          <p:nvPr>
            <p:ph type="dt" sz="half" idx="10"/>
          </p:nvPr>
        </p:nvSpPr>
        <p:spPr/>
        <p:txBody>
          <a:bodyPr/>
          <a:lstStyle>
            <a:lvl1pPr>
              <a:defRPr/>
            </a:lvl1pPr>
          </a:lstStyle>
          <a:p>
            <a:pPr>
              <a:defRPr/>
            </a:pPr>
            <a:fld id="{77B50CAC-6A65-4091-8803-876C96D84D71}" type="datetimeFigureOut">
              <a:rPr lang="pl-PL"/>
              <a:pPr>
                <a:defRPr/>
              </a:pPr>
              <a:t>2016-11-29</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F6E9D464-7F1F-4D3E-A445-B496566E00C5}" type="slidenum">
              <a:rPr lang="pl-PL"/>
              <a:pPr>
                <a:defRPr/>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3"/>
          <p:cNvSpPr>
            <a:spLocks noGrp="1"/>
          </p:cNvSpPr>
          <p:nvPr>
            <p:ph type="dt" sz="half" idx="10"/>
          </p:nvPr>
        </p:nvSpPr>
        <p:spPr/>
        <p:txBody>
          <a:bodyPr/>
          <a:lstStyle>
            <a:lvl1pPr>
              <a:defRPr/>
            </a:lvl1pPr>
          </a:lstStyle>
          <a:p>
            <a:pPr>
              <a:defRPr/>
            </a:pPr>
            <a:fld id="{4C876C9A-C962-44F0-83B9-0718149A149E}" type="datetimeFigureOut">
              <a:rPr lang="pl-PL"/>
              <a:pPr>
                <a:defRPr/>
              </a:pPr>
              <a:t>2016-11-29</a:t>
            </a:fld>
            <a:endParaRPr lang="pl-PL"/>
          </a:p>
        </p:txBody>
      </p:sp>
      <p:sp>
        <p:nvSpPr>
          <p:cNvPr id="8" name="Symbol zastępczy stopki 4"/>
          <p:cNvSpPr>
            <a:spLocks noGrp="1"/>
          </p:cNvSpPr>
          <p:nvPr>
            <p:ph type="ftr" sz="quarter" idx="11"/>
          </p:nvPr>
        </p:nvSpPr>
        <p:spPr/>
        <p:txBody>
          <a:bodyPr/>
          <a:lstStyle>
            <a:lvl1pPr>
              <a:defRPr/>
            </a:lvl1pPr>
          </a:lstStyle>
          <a:p>
            <a:pPr>
              <a:defRPr/>
            </a:pPr>
            <a:endParaRPr lang="pl-PL"/>
          </a:p>
        </p:txBody>
      </p:sp>
      <p:sp>
        <p:nvSpPr>
          <p:cNvPr id="9" name="Symbol zastępczy numeru slajdu 5"/>
          <p:cNvSpPr>
            <a:spLocks noGrp="1"/>
          </p:cNvSpPr>
          <p:nvPr>
            <p:ph type="sldNum" sz="quarter" idx="12"/>
          </p:nvPr>
        </p:nvSpPr>
        <p:spPr/>
        <p:txBody>
          <a:bodyPr/>
          <a:lstStyle>
            <a:lvl1pPr>
              <a:defRPr/>
            </a:lvl1pPr>
          </a:lstStyle>
          <a:p>
            <a:pPr>
              <a:defRPr/>
            </a:pPr>
            <a:fld id="{C86E4B14-DA8D-481A-9B14-F212945DE959}" type="slidenum">
              <a:rPr lang="pl-PL"/>
              <a:pPr>
                <a:defRPr/>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3"/>
          <p:cNvSpPr>
            <a:spLocks noGrp="1"/>
          </p:cNvSpPr>
          <p:nvPr>
            <p:ph type="dt" sz="half" idx="10"/>
          </p:nvPr>
        </p:nvSpPr>
        <p:spPr/>
        <p:txBody>
          <a:bodyPr/>
          <a:lstStyle>
            <a:lvl1pPr>
              <a:defRPr/>
            </a:lvl1pPr>
          </a:lstStyle>
          <a:p>
            <a:pPr>
              <a:defRPr/>
            </a:pPr>
            <a:fld id="{F3B28AED-8B4B-4054-94EC-02606FA1BE1C}" type="datetimeFigureOut">
              <a:rPr lang="pl-PL"/>
              <a:pPr>
                <a:defRPr/>
              </a:pPr>
              <a:t>2016-11-29</a:t>
            </a:fld>
            <a:endParaRPr lang="pl-PL"/>
          </a:p>
        </p:txBody>
      </p:sp>
      <p:sp>
        <p:nvSpPr>
          <p:cNvPr id="4" name="Symbol zastępczy stopki 4"/>
          <p:cNvSpPr>
            <a:spLocks noGrp="1"/>
          </p:cNvSpPr>
          <p:nvPr>
            <p:ph type="ftr" sz="quarter" idx="11"/>
          </p:nvPr>
        </p:nvSpPr>
        <p:spPr/>
        <p:txBody>
          <a:bodyPr/>
          <a:lstStyle>
            <a:lvl1pPr>
              <a:defRPr/>
            </a:lvl1pPr>
          </a:lstStyle>
          <a:p>
            <a:pPr>
              <a:defRPr/>
            </a:pPr>
            <a:endParaRPr lang="pl-PL"/>
          </a:p>
        </p:txBody>
      </p:sp>
      <p:sp>
        <p:nvSpPr>
          <p:cNvPr id="5" name="Symbol zastępczy numeru slajdu 5"/>
          <p:cNvSpPr>
            <a:spLocks noGrp="1"/>
          </p:cNvSpPr>
          <p:nvPr>
            <p:ph type="sldNum" sz="quarter" idx="12"/>
          </p:nvPr>
        </p:nvSpPr>
        <p:spPr/>
        <p:txBody>
          <a:bodyPr/>
          <a:lstStyle>
            <a:lvl1pPr>
              <a:defRPr/>
            </a:lvl1pPr>
          </a:lstStyle>
          <a:p>
            <a:pPr>
              <a:defRPr/>
            </a:pPr>
            <a:fld id="{517226F1-8561-4B82-9807-60C7CC99DE84}" type="slidenum">
              <a:rPr lang="pl-PL"/>
              <a:pPr>
                <a:defRPr/>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3"/>
          <p:cNvSpPr>
            <a:spLocks noGrp="1"/>
          </p:cNvSpPr>
          <p:nvPr>
            <p:ph type="dt" sz="half" idx="10"/>
          </p:nvPr>
        </p:nvSpPr>
        <p:spPr/>
        <p:txBody>
          <a:bodyPr/>
          <a:lstStyle>
            <a:lvl1pPr>
              <a:defRPr/>
            </a:lvl1pPr>
          </a:lstStyle>
          <a:p>
            <a:pPr>
              <a:defRPr/>
            </a:pPr>
            <a:fld id="{B999E7A6-7256-4081-A42A-AF111977CCD8}" type="datetimeFigureOut">
              <a:rPr lang="pl-PL"/>
              <a:pPr>
                <a:defRPr/>
              </a:pPr>
              <a:t>2016-11-29</a:t>
            </a:fld>
            <a:endParaRPr lang="pl-PL"/>
          </a:p>
        </p:txBody>
      </p:sp>
      <p:sp>
        <p:nvSpPr>
          <p:cNvPr id="3" name="Symbol zastępczy stopki 4"/>
          <p:cNvSpPr>
            <a:spLocks noGrp="1"/>
          </p:cNvSpPr>
          <p:nvPr>
            <p:ph type="ftr" sz="quarter" idx="11"/>
          </p:nvPr>
        </p:nvSpPr>
        <p:spPr/>
        <p:txBody>
          <a:bodyPr/>
          <a:lstStyle>
            <a:lvl1pPr>
              <a:defRPr/>
            </a:lvl1pPr>
          </a:lstStyle>
          <a:p>
            <a:pPr>
              <a:defRPr/>
            </a:pPr>
            <a:endParaRPr lang="pl-PL"/>
          </a:p>
        </p:txBody>
      </p:sp>
      <p:sp>
        <p:nvSpPr>
          <p:cNvPr id="4" name="Symbol zastępczy numeru slajdu 5"/>
          <p:cNvSpPr>
            <a:spLocks noGrp="1"/>
          </p:cNvSpPr>
          <p:nvPr>
            <p:ph type="sldNum" sz="quarter" idx="12"/>
          </p:nvPr>
        </p:nvSpPr>
        <p:spPr/>
        <p:txBody>
          <a:bodyPr/>
          <a:lstStyle>
            <a:lvl1pPr>
              <a:defRPr/>
            </a:lvl1pPr>
          </a:lstStyle>
          <a:p>
            <a:pPr>
              <a:defRPr/>
            </a:pPr>
            <a:fld id="{5FD63890-9FAA-4614-A4DF-BF86F36C83E7}" type="slidenum">
              <a:rPr lang="pl-PL"/>
              <a:pPr>
                <a:defRPr/>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fld id="{CA468304-88BA-4445-BA4B-0E4364A9B149}" type="datetimeFigureOut">
              <a:rPr lang="pl-PL"/>
              <a:pPr>
                <a:defRPr/>
              </a:pPr>
              <a:t>2016-11-29</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0C1F3D75-F2C7-4BC4-B370-00B31631FFD4}" type="slidenum">
              <a:rPr lang="pl-PL"/>
              <a:pPr>
                <a:defRPr/>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smtClean="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3"/>
          <p:cNvSpPr>
            <a:spLocks noGrp="1"/>
          </p:cNvSpPr>
          <p:nvPr>
            <p:ph type="dt" sz="half" idx="10"/>
          </p:nvPr>
        </p:nvSpPr>
        <p:spPr/>
        <p:txBody>
          <a:bodyPr/>
          <a:lstStyle>
            <a:lvl1pPr>
              <a:defRPr/>
            </a:lvl1pPr>
          </a:lstStyle>
          <a:p>
            <a:pPr>
              <a:defRPr/>
            </a:pPr>
            <a:fld id="{07C53019-902D-4342-B71D-69B1271C6FD3}" type="datetimeFigureOut">
              <a:rPr lang="pl-PL"/>
              <a:pPr>
                <a:defRPr/>
              </a:pPr>
              <a:t>2016-11-29</a:t>
            </a:fld>
            <a:endParaRPr lang="pl-PL"/>
          </a:p>
        </p:txBody>
      </p:sp>
      <p:sp>
        <p:nvSpPr>
          <p:cNvPr id="6" name="Symbol zastępczy stopki 4"/>
          <p:cNvSpPr>
            <a:spLocks noGrp="1"/>
          </p:cNvSpPr>
          <p:nvPr>
            <p:ph type="ftr" sz="quarter" idx="11"/>
          </p:nvPr>
        </p:nvSpPr>
        <p:spPr/>
        <p:txBody>
          <a:bodyPr/>
          <a:lstStyle>
            <a:lvl1pPr>
              <a:defRPr/>
            </a:lvl1pPr>
          </a:lstStyle>
          <a:p>
            <a:pPr>
              <a:defRPr/>
            </a:pPr>
            <a:endParaRPr lang="pl-PL"/>
          </a:p>
        </p:txBody>
      </p:sp>
      <p:sp>
        <p:nvSpPr>
          <p:cNvPr id="7" name="Symbol zastępczy numeru slajdu 5"/>
          <p:cNvSpPr>
            <a:spLocks noGrp="1"/>
          </p:cNvSpPr>
          <p:nvPr>
            <p:ph type="sldNum" sz="quarter" idx="12"/>
          </p:nvPr>
        </p:nvSpPr>
        <p:spPr/>
        <p:txBody>
          <a:bodyPr/>
          <a:lstStyle>
            <a:lvl1pPr>
              <a:defRPr/>
            </a:lvl1pPr>
          </a:lstStyle>
          <a:p>
            <a:pPr>
              <a:defRPr/>
            </a:pPr>
            <a:fld id="{C791772D-E025-4E25-9B94-1E6173157366}" type="slidenum">
              <a:rPr lang="pl-PL"/>
              <a:pPr>
                <a:defRPr/>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fld id="{4DDC0938-E0B6-4FDA-B335-393B8A3A8F91}" type="datetimeFigureOut">
              <a:rPr lang="pl-PL"/>
              <a:pPr>
                <a:defRPr/>
              </a:pPr>
              <a:t>2016-11-29</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6FB02BD0-BE9C-42B6-8B19-FAF2A5CB3634}" type="slidenum">
              <a:rPr lang="pl-PL"/>
              <a:pPr>
                <a:defRPr/>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pPr>
              <a:defRPr/>
            </a:pPr>
            <a:fld id="{CCF77F9A-17E1-4382-8581-B10777444D60}" type="datetimeFigureOut">
              <a:rPr lang="pl-PL"/>
              <a:pPr>
                <a:defRPr/>
              </a:pPr>
              <a:t>2016-11-29</a:t>
            </a:fld>
            <a:endParaRPr lang="pl-PL"/>
          </a:p>
        </p:txBody>
      </p:sp>
      <p:sp>
        <p:nvSpPr>
          <p:cNvPr id="5" name="Symbol zastępczy stopki 4"/>
          <p:cNvSpPr>
            <a:spLocks noGrp="1"/>
          </p:cNvSpPr>
          <p:nvPr>
            <p:ph type="ftr" sz="quarter" idx="11"/>
          </p:nvPr>
        </p:nvSpPr>
        <p:spPr/>
        <p:txBody>
          <a:bodyPr/>
          <a:lstStyle>
            <a:lvl1pPr>
              <a:defRPr/>
            </a:lvl1pPr>
          </a:lstStyle>
          <a:p>
            <a:pPr>
              <a:defRPr/>
            </a:pPr>
            <a:endParaRPr lang="pl-PL"/>
          </a:p>
        </p:txBody>
      </p:sp>
      <p:sp>
        <p:nvSpPr>
          <p:cNvPr id="6" name="Symbol zastępczy numeru slajdu 5"/>
          <p:cNvSpPr>
            <a:spLocks noGrp="1"/>
          </p:cNvSpPr>
          <p:nvPr>
            <p:ph type="sldNum" sz="quarter" idx="12"/>
          </p:nvPr>
        </p:nvSpPr>
        <p:spPr/>
        <p:txBody>
          <a:bodyPr/>
          <a:lstStyle>
            <a:lvl1pPr>
              <a:defRPr/>
            </a:lvl1pPr>
          </a:lstStyle>
          <a:p>
            <a:pPr>
              <a:defRPr/>
            </a:pPr>
            <a:fld id="{710B5FD9-1730-4B43-841A-6A0A321EBA1D}" type="slidenum">
              <a:rPr lang="pl-PL"/>
              <a:pPr>
                <a:defRPr/>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ymbol zastępczy tytułu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l-PL" smtClean="0"/>
              <a:t>Kliknij, aby edytować styl</a:t>
            </a:r>
          </a:p>
        </p:txBody>
      </p:sp>
      <p:sp>
        <p:nvSpPr>
          <p:cNvPr id="1027" name="Symbol zastępczy tekstu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02F512A-07A5-4619-B7B0-39A31B5E2EE8}" type="datetimeFigureOut">
              <a:rPr lang="pl-PL"/>
              <a:pPr>
                <a:defRPr/>
              </a:pPr>
              <a:t>2016-11-29</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382728A-924E-41B0-B7C9-2018AE9E204C}"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196975"/>
            <a:ext cx="7772400" cy="1584325"/>
          </a:xfrm>
        </p:spPr>
        <p:txBody>
          <a:bodyPr rtlCol="0">
            <a:normAutofit fontScale="90000"/>
          </a:bodyPr>
          <a:lstStyle/>
          <a:p>
            <a:pPr eaLnBrk="1" fontAlgn="auto" hangingPunct="1">
              <a:spcAft>
                <a:spcPts val="0"/>
              </a:spcAft>
              <a:defRPr/>
            </a:pPr>
            <a:r>
              <a:rPr lang="pl-PL" b="1" dirty="0" smtClean="0">
                <a:solidFill>
                  <a:schemeClr val="tx2">
                    <a:lumMod val="60000"/>
                    <a:lumOff val="40000"/>
                  </a:schemeClr>
                </a:solidFill>
              </a:rPr>
              <a:t>Gminny Program Rewitalizacji </a:t>
            </a:r>
            <a:br>
              <a:rPr lang="pl-PL" b="1" dirty="0" smtClean="0">
                <a:solidFill>
                  <a:schemeClr val="tx2">
                    <a:lumMod val="60000"/>
                    <a:lumOff val="40000"/>
                  </a:schemeClr>
                </a:solidFill>
              </a:rPr>
            </a:br>
            <a:r>
              <a:rPr lang="pl-PL" b="1" dirty="0" smtClean="0">
                <a:solidFill>
                  <a:schemeClr val="tx2">
                    <a:lumMod val="60000"/>
                    <a:lumOff val="40000"/>
                  </a:schemeClr>
                </a:solidFill>
              </a:rPr>
              <a:t>Miasta i Gminy Kock na </a:t>
            </a:r>
            <a:r>
              <a:rPr lang="pl-PL" b="1" dirty="0">
                <a:solidFill>
                  <a:schemeClr val="tx2">
                    <a:lumMod val="60000"/>
                    <a:lumOff val="40000"/>
                  </a:schemeClr>
                </a:solidFill>
              </a:rPr>
              <a:t>l</a:t>
            </a:r>
            <a:r>
              <a:rPr lang="pl-PL" b="1" dirty="0" smtClean="0">
                <a:solidFill>
                  <a:schemeClr val="tx2">
                    <a:lumMod val="60000"/>
                    <a:lumOff val="40000"/>
                  </a:schemeClr>
                </a:solidFill>
              </a:rPr>
              <a:t>ata 2016 - 2023 </a:t>
            </a:r>
            <a:r>
              <a:rPr lang="pl-PL" dirty="0"/>
              <a:t/>
            </a:r>
            <a:br>
              <a:rPr lang="pl-PL" dirty="0"/>
            </a:br>
            <a:endParaRPr lang="pl-PL" dirty="0"/>
          </a:p>
        </p:txBody>
      </p:sp>
      <p:sp>
        <p:nvSpPr>
          <p:cNvPr id="3" name="Podtytuł 2"/>
          <p:cNvSpPr>
            <a:spLocks noGrp="1"/>
          </p:cNvSpPr>
          <p:nvPr>
            <p:ph type="subTitle" idx="1"/>
          </p:nvPr>
        </p:nvSpPr>
        <p:spPr>
          <a:xfrm>
            <a:off x="1403648" y="3573016"/>
            <a:ext cx="6800850" cy="2520280"/>
          </a:xfrm>
        </p:spPr>
        <p:txBody>
          <a:bodyPr rtlCol="0">
            <a:normAutofit/>
          </a:bodyPr>
          <a:lstStyle/>
          <a:p>
            <a:pPr eaLnBrk="1" fontAlgn="auto" hangingPunct="1">
              <a:spcAft>
                <a:spcPts val="0"/>
              </a:spcAft>
              <a:buFont typeface="Arial" pitchFamily="34" charset="0"/>
              <a:buNone/>
              <a:defRPr/>
            </a:pPr>
            <a:r>
              <a:rPr lang="pl-PL" dirty="0" smtClean="0"/>
              <a:t>Konferencja otwarcia prac</a:t>
            </a:r>
          </a:p>
          <a:p>
            <a:r>
              <a:rPr lang="pl-PL" dirty="0" smtClean="0"/>
              <a:t>Kock, dnia 30 września 2016r. </a:t>
            </a:r>
          </a:p>
          <a:p>
            <a:r>
              <a:rPr lang="pl-PL" sz="1900" i="1" dirty="0" smtClean="0"/>
              <a:t>Projekt współfinansowany ze środków Unii Europejskiej w ramach Programu Operacyjnego Pomoc Techniczna 2014-2020</a:t>
            </a:r>
          </a:p>
          <a:p>
            <a:endParaRPr lang="pl-PL" sz="1900" i="1" dirty="0" smtClean="0"/>
          </a:p>
          <a:p>
            <a:endParaRPr lang="pl-PL" sz="1900" dirty="0" smtClean="0"/>
          </a:p>
          <a:p>
            <a:pPr eaLnBrk="1" fontAlgn="auto" hangingPunct="1">
              <a:spcAft>
                <a:spcPts val="0"/>
              </a:spcAft>
              <a:buFont typeface="Arial" pitchFamily="34" charset="0"/>
              <a:buNone/>
              <a:defRPr/>
            </a:pPr>
            <a:endParaRPr lang="pl-PL" dirty="0"/>
          </a:p>
        </p:txBody>
      </p:sp>
      <p:pic>
        <p:nvPicPr>
          <p:cNvPr id="4" name="Obraz 3" descr="logo PT_bez MIR"/>
          <p:cNvPicPr/>
          <p:nvPr/>
        </p:nvPicPr>
        <p:blipFill>
          <a:blip r:embed="rId2" cstate="print"/>
          <a:srcRect/>
          <a:stretch>
            <a:fillRect/>
          </a:stretch>
        </p:blipFill>
        <p:spPr bwMode="auto">
          <a:xfrm>
            <a:off x="2771800" y="5517232"/>
            <a:ext cx="3672205" cy="8121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ytuł 3"/>
          <p:cNvSpPr>
            <a:spLocks noGrp="1"/>
          </p:cNvSpPr>
          <p:nvPr>
            <p:ph type="ctrTitle"/>
          </p:nvPr>
        </p:nvSpPr>
        <p:spPr/>
        <p:txBody>
          <a:bodyPr/>
          <a:lstStyle/>
          <a:p>
            <a:endParaRPr lang="pl-PL" smtClean="0"/>
          </a:p>
        </p:txBody>
      </p:sp>
      <p:pic>
        <p:nvPicPr>
          <p:cNvPr id="3075" name="Picture 2"/>
          <p:cNvPicPr>
            <a:picLocks noChangeAspect="1" noChangeArrowheads="1"/>
          </p:cNvPicPr>
          <p:nvPr/>
        </p:nvPicPr>
        <p:blipFill>
          <a:blip r:embed="rId2" cstate="print"/>
          <a:srcRect/>
          <a:stretch>
            <a:fillRect/>
          </a:stretch>
        </p:blipFill>
        <p:spPr bwMode="auto">
          <a:xfrm>
            <a:off x="0" y="333375"/>
            <a:ext cx="9144000" cy="5946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ytuł 3"/>
          <p:cNvSpPr>
            <a:spLocks noGrp="1"/>
          </p:cNvSpPr>
          <p:nvPr>
            <p:ph type="ctrTitle"/>
          </p:nvPr>
        </p:nvSpPr>
        <p:spPr/>
        <p:txBody>
          <a:bodyPr/>
          <a:lstStyle/>
          <a:p>
            <a:endParaRPr lang="pl-PL" smtClean="0"/>
          </a:p>
        </p:txBody>
      </p:sp>
      <p:pic>
        <p:nvPicPr>
          <p:cNvPr id="4099" name="Picture 2"/>
          <p:cNvPicPr>
            <a:picLocks noChangeAspect="1" noChangeArrowheads="1"/>
          </p:cNvPicPr>
          <p:nvPr/>
        </p:nvPicPr>
        <p:blipFill>
          <a:blip r:embed="rId2" cstate="print"/>
          <a:srcRect/>
          <a:stretch>
            <a:fillRect/>
          </a:stretch>
        </p:blipFill>
        <p:spPr bwMode="auto">
          <a:xfrm>
            <a:off x="0" y="692696"/>
            <a:ext cx="9144000" cy="543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ytuł 3"/>
          <p:cNvSpPr>
            <a:spLocks noGrp="1"/>
          </p:cNvSpPr>
          <p:nvPr>
            <p:ph type="ctrTitle"/>
          </p:nvPr>
        </p:nvSpPr>
        <p:spPr/>
        <p:txBody>
          <a:bodyPr/>
          <a:lstStyle/>
          <a:p>
            <a:endParaRPr lang="pl-PL" smtClean="0"/>
          </a:p>
        </p:txBody>
      </p:sp>
      <p:pic>
        <p:nvPicPr>
          <p:cNvPr id="5123" name="Picture 2"/>
          <p:cNvPicPr>
            <a:picLocks noChangeAspect="1" noChangeArrowheads="1"/>
          </p:cNvPicPr>
          <p:nvPr/>
        </p:nvPicPr>
        <p:blipFill>
          <a:blip r:embed="rId2" cstate="print"/>
          <a:srcRect/>
          <a:stretch>
            <a:fillRect/>
          </a:stretch>
        </p:blipFill>
        <p:spPr bwMode="auto">
          <a:xfrm>
            <a:off x="0" y="423863"/>
            <a:ext cx="9144000" cy="6010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ytuł 3"/>
          <p:cNvSpPr>
            <a:spLocks noGrp="1"/>
          </p:cNvSpPr>
          <p:nvPr>
            <p:ph type="ctrTitle"/>
          </p:nvPr>
        </p:nvSpPr>
        <p:spPr/>
        <p:txBody>
          <a:bodyPr/>
          <a:lstStyle/>
          <a:p>
            <a:endParaRPr lang="pl-PL" smtClean="0"/>
          </a:p>
        </p:txBody>
      </p:sp>
      <p:pic>
        <p:nvPicPr>
          <p:cNvPr id="6147" name="Picture 2"/>
          <p:cNvPicPr>
            <a:picLocks noChangeAspect="1" noChangeArrowheads="1"/>
          </p:cNvPicPr>
          <p:nvPr/>
        </p:nvPicPr>
        <p:blipFill>
          <a:blip r:embed="rId2" cstate="print"/>
          <a:srcRect/>
          <a:stretch>
            <a:fillRect/>
          </a:stretch>
        </p:blipFill>
        <p:spPr bwMode="auto">
          <a:xfrm>
            <a:off x="0" y="347663"/>
            <a:ext cx="9144000" cy="6162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ytuł 3"/>
          <p:cNvSpPr>
            <a:spLocks noGrp="1"/>
          </p:cNvSpPr>
          <p:nvPr>
            <p:ph type="ctrTitle"/>
          </p:nvPr>
        </p:nvSpPr>
        <p:spPr/>
        <p:txBody>
          <a:bodyPr/>
          <a:lstStyle/>
          <a:p>
            <a:endParaRPr lang="pl-PL" smtClean="0"/>
          </a:p>
        </p:txBody>
      </p:sp>
      <p:pic>
        <p:nvPicPr>
          <p:cNvPr id="7171" name="Picture 2"/>
          <p:cNvPicPr>
            <a:picLocks noChangeAspect="1" noChangeArrowheads="1"/>
          </p:cNvPicPr>
          <p:nvPr/>
        </p:nvPicPr>
        <p:blipFill>
          <a:blip r:embed="rId2" cstate="print"/>
          <a:srcRect/>
          <a:stretch>
            <a:fillRect/>
          </a:stretch>
        </p:blipFill>
        <p:spPr bwMode="auto">
          <a:xfrm>
            <a:off x="0" y="704850"/>
            <a:ext cx="9144000" cy="544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ytuł 3"/>
          <p:cNvSpPr>
            <a:spLocks noGrp="1"/>
          </p:cNvSpPr>
          <p:nvPr>
            <p:ph type="ctrTitle"/>
          </p:nvPr>
        </p:nvSpPr>
        <p:spPr/>
        <p:txBody>
          <a:bodyPr/>
          <a:lstStyle/>
          <a:p>
            <a:endParaRPr lang="pl-PL" smtClean="0"/>
          </a:p>
        </p:txBody>
      </p:sp>
      <p:pic>
        <p:nvPicPr>
          <p:cNvPr id="8195" name="Picture 2"/>
          <p:cNvPicPr>
            <a:picLocks noChangeAspect="1" noChangeArrowheads="1"/>
          </p:cNvPicPr>
          <p:nvPr/>
        </p:nvPicPr>
        <p:blipFill>
          <a:blip r:embed="rId2" cstate="print"/>
          <a:srcRect/>
          <a:stretch>
            <a:fillRect/>
          </a:stretch>
        </p:blipFill>
        <p:spPr bwMode="auto">
          <a:xfrm>
            <a:off x="0" y="428625"/>
            <a:ext cx="9144000" cy="6000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ytuł 3"/>
          <p:cNvSpPr>
            <a:spLocks noGrp="1"/>
          </p:cNvSpPr>
          <p:nvPr>
            <p:ph type="ctrTitle"/>
          </p:nvPr>
        </p:nvSpPr>
        <p:spPr/>
        <p:txBody>
          <a:bodyPr/>
          <a:lstStyle/>
          <a:p>
            <a:endParaRPr lang="pl-PL" smtClean="0"/>
          </a:p>
        </p:txBody>
      </p:sp>
      <p:pic>
        <p:nvPicPr>
          <p:cNvPr id="9219" name="Picture 2"/>
          <p:cNvPicPr>
            <a:picLocks noChangeAspect="1" noChangeArrowheads="1"/>
          </p:cNvPicPr>
          <p:nvPr/>
        </p:nvPicPr>
        <p:blipFill>
          <a:blip r:embed="rId2" cstate="print"/>
          <a:srcRect/>
          <a:stretch>
            <a:fillRect/>
          </a:stretch>
        </p:blipFill>
        <p:spPr bwMode="auto">
          <a:xfrm>
            <a:off x="0" y="414338"/>
            <a:ext cx="9144000" cy="6029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ytuł 3"/>
          <p:cNvSpPr>
            <a:spLocks noGrp="1"/>
          </p:cNvSpPr>
          <p:nvPr>
            <p:ph type="ctrTitle"/>
          </p:nvPr>
        </p:nvSpPr>
        <p:spPr/>
        <p:txBody>
          <a:bodyPr/>
          <a:lstStyle/>
          <a:p>
            <a:endParaRPr lang="pl-PL" smtClean="0"/>
          </a:p>
        </p:txBody>
      </p:sp>
      <p:pic>
        <p:nvPicPr>
          <p:cNvPr id="10243" name="Picture 2"/>
          <p:cNvPicPr>
            <a:picLocks noChangeAspect="1" noChangeArrowheads="1"/>
          </p:cNvPicPr>
          <p:nvPr/>
        </p:nvPicPr>
        <p:blipFill>
          <a:blip r:embed="rId2" cstate="print"/>
          <a:srcRect/>
          <a:stretch>
            <a:fillRect/>
          </a:stretch>
        </p:blipFill>
        <p:spPr bwMode="auto">
          <a:xfrm>
            <a:off x="0" y="433388"/>
            <a:ext cx="9144000" cy="5991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ytuł 3"/>
          <p:cNvSpPr>
            <a:spLocks noGrp="1"/>
          </p:cNvSpPr>
          <p:nvPr>
            <p:ph type="ctrTitle"/>
          </p:nvPr>
        </p:nvSpPr>
        <p:spPr/>
        <p:txBody>
          <a:bodyPr/>
          <a:lstStyle/>
          <a:p>
            <a:endParaRPr lang="pl-PL" smtClean="0"/>
          </a:p>
        </p:txBody>
      </p:sp>
      <p:pic>
        <p:nvPicPr>
          <p:cNvPr id="11267" name="Picture 2"/>
          <p:cNvPicPr>
            <a:picLocks noChangeAspect="1" noChangeArrowheads="1"/>
          </p:cNvPicPr>
          <p:nvPr/>
        </p:nvPicPr>
        <p:blipFill>
          <a:blip r:embed="rId2" cstate="print"/>
          <a:srcRect/>
          <a:stretch>
            <a:fillRect/>
          </a:stretch>
        </p:blipFill>
        <p:spPr bwMode="auto">
          <a:xfrm>
            <a:off x="0" y="466725"/>
            <a:ext cx="9144000" cy="5924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ytuł 3"/>
          <p:cNvSpPr>
            <a:spLocks noGrp="1"/>
          </p:cNvSpPr>
          <p:nvPr>
            <p:ph type="ctrTitle"/>
          </p:nvPr>
        </p:nvSpPr>
        <p:spPr/>
        <p:txBody>
          <a:bodyPr/>
          <a:lstStyle/>
          <a:p>
            <a:endParaRPr lang="pl-PL" smtClean="0"/>
          </a:p>
        </p:txBody>
      </p:sp>
      <p:pic>
        <p:nvPicPr>
          <p:cNvPr id="12291" name="Picture 2"/>
          <p:cNvPicPr>
            <a:picLocks noChangeAspect="1" noChangeArrowheads="1"/>
          </p:cNvPicPr>
          <p:nvPr/>
        </p:nvPicPr>
        <p:blipFill>
          <a:blip r:embed="rId2" cstate="print"/>
          <a:srcRect/>
          <a:stretch>
            <a:fillRect/>
          </a:stretch>
        </p:blipFill>
        <p:spPr bwMode="auto">
          <a:xfrm>
            <a:off x="0" y="566738"/>
            <a:ext cx="9144000" cy="572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ytuł 3"/>
          <p:cNvSpPr>
            <a:spLocks noGrp="1"/>
          </p:cNvSpPr>
          <p:nvPr>
            <p:ph type="ctrTitle"/>
          </p:nvPr>
        </p:nvSpPr>
        <p:spPr/>
        <p:txBody>
          <a:bodyPr/>
          <a:lstStyle/>
          <a:p>
            <a:endParaRPr lang="pl-PL" smtClean="0"/>
          </a:p>
        </p:txBody>
      </p:sp>
      <p:pic>
        <p:nvPicPr>
          <p:cNvPr id="13315" name="Picture 2"/>
          <p:cNvPicPr>
            <a:picLocks noChangeAspect="1" noChangeArrowheads="1"/>
          </p:cNvPicPr>
          <p:nvPr/>
        </p:nvPicPr>
        <p:blipFill>
          <a:blip r:embed="rId2" cstate="print"/>
          <a:srcRect/>
          <a:stretch>
            <a:fillRect/>
          </a:stretch>
        </p:blipFill>
        <p:spPr bwMode="auto">
          <a:xfrm>
            <a:off x="0" y="452438"/>
            <a:ext cx="9144000" cy="595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ytuł 3"/>
          <p:cNvSpPr>
            <a:spLocks noGrp="1"/>
          </p:cNvSpPr>
          <p:nvPr>
            <p:ph type="ctrTitle"/>
          </p:nvPr>
        </p:nvSpPr>
        <p:spPr/>
        <p:txBody>
          <a:bodyPr/>
          <a:lstStyle/>
          <a:p>
            <a:endParaRPr lang="pl-PL" smtClean="0"/>
          </a:p>
        </p:txBody>
      </p:sp>
      <p:pic>
        <p:nvPicPr>
          <p:cNvPr id="14339" name="Picture 2"/>
          <p:cNvPicPr>
            <a:picLocks noChangeAspect="1" noChangeArrowheads="1"/>
          </p:cNvPicPr>
          <p:nvPr/>
        </p:nvPicPr>
        <p:blipFill>
          <a:blip r:embed="rId2" cstate="print"/>
          <a:srcRect/>
          <a:stretch>
            <a:fillRect/>
          </a:stretch>
        </p:blipFill>
        <p:spPr bwMode="auto">
          <a:xfrm>
            <a:off x="33338" y="604838"/>
            <a:ext cx="9077325" cy="564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ytuł 3"/>
          <p:cNvSpPr>
            <a:spLocks noGrp="1"/>
          </p:cNvSpPr>
          <p:nvPr>
            <p:ph type="ctrTitle"/>
          </p:nvPr>
        </p:nvSpPr>
        <p:spPr/>
        <p:txBody>
          <a:bodyPr/>
          <a:lstStyle/>
          <a:p>
            <a:endParaRPr lang="pl-PL" smtClean="0"/>
          </a:p>
        </p:txBody>
      </p:sp>
      <p:pic>
        <p:nvPicPr>
          <p:cNvPr id="15363" name="Picture 2"/>
          <p:cNvPicPr>
            <a:picLocks noChangeAspect="1" noChangeArrowheads="1"/>
          </p:cNvPicPr>
          <p:nvPr/>
        </p:nvPicPr>
        <p:blipFill>
          <a:blip r:embed="rId2" cstate="print"/>
          <a:srcRect/>
          <a:stretch>
            <a:fillRect/>
          </a:stretch>
        </p:blipFill>
        <p:spPr bwMode="auto">
          <a:xfrm>
            <a:off x="4763" y="776288"/>
            <a:ext cx="9134475" cy="5305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ytuł 3"/>
          <p:cNvSpPr>
            <a:spLocks noGrp="1"/>
          </p:cNvSpPr>
          <p:nvPr>
            <p:ph type="ctrTitle"/>
          </p:nvPr>
        </p:nvSpPr>
        <p:spPr/>
        <p:txBody>
          <a:bodyPr/>
          <a:lstStyle/>
          <a:p>
            <a:endParaRPr lang="pl-PL" smtClean="0"/>
          </a:p>
        </p:txBody>
      </p:sp>
      <p:pic>
        <p:nvPicPr>
          <p:cNvPr id="16387" name="Picture 2"/>
          <p:cNvPicPr>
            <a:picLocks noChangeAspect="1" noChangeArrowheads="1"/>
          </p:cNvPicPr>
          <p:nvPr/>
        </p:nvPicPr>
        <p:blipFill>
          <a:blip r:embed="rId2" cstate="print"/>
          <a:srcRect/>
          <a:stretch>
            <a:fillRect/>
          </a:stretch>
        </p:blipFill>
        <p:spPr bwMode="auto">
          <a:xfrm>
            <a:off x="400050" y="814388"/>
            <a:ext cx="8343900" cy="522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ytuł 3"/>
          <p:cNvSpPr>
            <a:spLocks noGrp="1"/>
          </p:cNvSpPr>
          <p:nvPr>
            <p:ph type="ctrTitle"/>
          </p:nvPr>
        </p:nvSpPr>
        <p:spPr/>
        <p:txBody>
          <a:bodyPr/>
          <a:lstStyle/>
          <a:p>
            <a:endParaRPr lang="pl-PL" smtClean="0"/>
          </a:p>
        </p:txBody>
      </p:sp>
      <p:pic>
        <p:nvPicPr>
          <p:cNvPr id="17411" name="Picture 2"/>
          <p:cNvPicPr>
            <a:picLocks noChangeAspect="1" noChangeArrowheads="1"/>
          </p:cNvPicPr>
          <p:nvPr/>
        </p:nvPicPr>
        <p:blipFill>
          <a:blip r:embed="rId2" cstate="print"/>
          <a:srcRect/>
          <a:stretch>
            <a:fillRect/>
          </a:stretch>
        </p:blipFill>
        <p:spPr bwMode="auto">
          <a:xfrm>
            <a:off x="0" y="538163"/>
            <a:ext cx="9144000" cy="5781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ytuł 3"/>
          <p:cNvSpPr>
            <a:spLocks noGrp="1"/>
          </p:cNvSpPr>
          <p:nvPr>
            <p:ph type="ctrTitle"/>
          </p:nvPr>
        </p:nvSpPr>
        <p:spPr/>
        <p:txBody>
          <a:bodyPr/>
          <a:lstStyle/>
          <a:p>
            <a:endParaRPr lang="pl-PL" smtClean="0"/>
          </a:p>
        </p:txBody>
      </p:sp>
      <p:pic>
        <p:nvPicPr>
          <p:cNvPr id="18435" name="Picture 3"/>
          <p:cNvPicPr>
            <a:picLocks noChangeAspect="1" noChangeArrowheads="1"/>
          </p:cNvPicPr>
          <p:nvPr/>
        </p:nvPicPr>
        <p:blipFill>
          <a:blip r:embed="rId2" cstate="print"/>
          <a:srcRect/>
          <a:stretch>
            <a:fillRect/>
          </a:stretch>
        </p:blipFill>
        <p:spPr bwMode="auto">
          <a:xfrm>
            <a:off x="147638" y="1162050"/>
            <a:ext cx="8848725" cy="4533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ytuł 3"/>
          <p:cNvSpPr>
            <a:spLocks noGrp="1"/>
          </p:cNvSpPr>
          <p:nvPr>
            <p:ph type="ctrTitle"/>
          </p:nvPr>
        </p:nvSpPr>
        <p:spPr/>
        <p:txBody>
          <a:bodyPr/>
          <a:lstStyle/>
          <a:p>
            <a:endParaRPr lang="pl-PL" smtClean="0"/>
          </a:p>
        </p:txBody>
      </p:sp>
      <p:pic>
        <p:nvPicPr>
          <p:cNvPr id="19459" name="Picture 2"/>
          <p:cNvPicPr>
            <a:picLocks noChangeAspect="1" noChangeArrowheads="1"/>
          </p:cNvPicPr>
          <p:nvPr/>
        </p:nvPicPr>
        <p:blipFill>
          <a:blip r:embed="rId2" cstate="print"/>
          <a:srcRect/>
          <a:stretch>
            <a:fillRect/>
          </a:stretch>
        </p:blipFill>
        <p:spPr bwMode="auto">
          <a:xfrm>
            <a:off x="47625" y="962025"/>
            <a:ext cx="9048750" cy="493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ytuł 3"/>
          <p:cNvSpPr>
            <a:spLocks noGrp="1"/>
          </p:cNvSpPr>
          <p:nvPr>
            <p:ph type="ctrTitle"/>
          </p:nvPr>
        </p:nvSpPr>
        <p:spPr/>
        <p:txBody>
          <a:bodyPr/>
          <a:lstStyle/>
          <a:p>
            <a:endParaRPr lang="pl-PL" smtClean="0"/>
          </a:p>
        </p:txBody>
      </p:sp>
      <p:pic>
        <p:nvPicPr>
          <p:cNvPr id="20483" name="Picture 2"/>
          <p:cNvPicPr>
            <a:picLocks noChangeAspect="1" noChangeArrowheads="1"/>
          </p:cNvPicPr>
          <p:nvPr/>
        </p:nvPicPr>
        <p:blipFill>
          <a:blip r:embed="rId2" cstate="print"/>
          <a:srcRect/>
          <a:stretch>
            <a:fillRect/>
          </a:stretch>
        </p:blipFill>
        <p:spPr bwMode="auto">
          <a:xfrm>
            <a:off x="0" y="609600"/>
            <a:ext cx="91440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ytuł 3"/>
          <p:cNvSpPr>
            <a:spLocks noGrp="1"/>
          </p:cNvSpPr>
          <p:nvPr>
            <p:ph type="ctrTitle"/>
          </p:nvPr>
        </p:nvSpPr>
        <p:spPr/>
        <p:txBody>
          <a:bodyPr/>
          <a:lstStyle/>
          <a:p>
            <a:endParaRPr lang="pl-PL" smtClean="0"/>
          </a:p>
        </p:txBody>
      </p:sp>
      <p:pic>
        <p:nvPicPr>
          <p:cNvPr id="21507" name="Picture 2"/>
          <p:cNvPicPr>
            <a:picLocks noChangeAspect="1" noChangeArrowheads="1"/>
          </p:cNvPicPr>
          <p:nvPr/>
        </p:nvPicPr>
        <p:blipFill>
          <a:blip r:embed="rId2" cstate="print"/>
          <a:srcRect/>
          <a:stretch>
            <a:fillRect/>
          </a:stretch>
        </p:blipFill>
        <p:spPr bwMode="auto">
          <a:xfrm>
            <a:off x="0" y="576263"/>
            <a:ext cx="9144000" cy="5705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ytuł 3"/>
          <p:cNvSpPr>
            <a:spLocks noGrp="1"/>
          </p:cNvSpPr>
          <p:nvPr>
            <p:ph type="ctrTitle"/>
          </p:nvPr>
        </p:nvSpPr>
        <p:spPr/>
        <p:txBody>
          <a:bodyPr/>
          <a:lstStyle/>
          <a:p>
            <a:endParaRPr lang="pl-PL" smtClean="0"/>
          </a:p>
        </p:txBody>
      </p:sp>
      <p:pic>
        <p:nvPicPr>
          <p:cNvPr id="22531" name="Picture 2"/>
          <p:cNvPicPr>
            <a:picLocks noChangeAspect="1" noChangeArrowheads="1"/>
          </p:cNvPicPr>
          <p:nvPr/>
        </p:nvPicPr>
        <p:blipFill>
          <a:blip r:embed="rId2" cstate="print"/>
          <a:srcRect/>
          <a:stretch>
            <a:fillRect/>
          </a:stretch>
        </p:blipFill>
        <p:spPr bwMode="auto">
          <a:xfrm>
            <a:off x="14288" y="790575"/>
            <a:ext cx="9115425" cy="527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ctrTitle"/>
          </p:nvPr>
        </p:nvSpPr>
        <p:spPr/>
        <p:txBody>
          <a:bodyPr/>
          <a:lstStyle/>
          <a:p>
            <a:pPr>
              <a:defRPr/>
            </a:pPr>
            <a:r>
              <a:rPr lang="pl-PL" dirty="0" smtClean="0">
                <a:solidFill>
                  <a:schemeClr val="accent1">
                    <a:lumMod val="75000"/>
                  </a:schemeClr>
                </a:solidFill>
              </a:rPr>
              <a:t>Czym się zajmiemy? -Metodologia</a:t>
            </a:r>
            <a:endParaRPr lang="pl-PL"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503238" y="19050"/>
            <a:ext cx="8137525" cy="461963"/>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60000"/>
                    <a:lumOff val="40000"/>
                  </a:schemeClr>
                </a:solidFill>
              </a:rPr>
              <a:t>KRYZYS                        DEGRADACJA                   REWITALIZACJA  </a:t>
            </a:r>
          </a:p>
        </p:txBody>
      </p:sp>
      <p:sp>
        <p:nvSpPr>
          <p:cNvPr id="24579"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7172" name="Prostokąt 3"/>
          <p:cNvSpPr>
            <a:spLocks noChangeArrowheads="1"/>
          </p:cNvSpPr>
          <p:nvPr/>
        </p:nvSpPr>
        <p:spPr bwMode="auto">
          <a:xfrm>
            <a:off x="209550" y="504825"/>
            <a:ext cx="8670925" cy="6402388"/>
          </a:xfrm>
          <a:prstGeom prst="rect">
            <a:avLst/>
          </a:prstGeom>
          <a:noFill/>
          <a:ln w="9525">
            <a:noFill/>
            <a:miter lim="800000"/>
            <a:headEnd/>
            <a:tailEnd/>
          </a:ln>
        </p:spPr>
        <p:txBody>
          <a:bodyPr>
            <a:spAutoFit/>
          </a:bodyPr>
          <a:lstStyle/>
          <a:p>
            <a:pPr algn="just">
              <a:defRPr/>
            </a:pPr>
            <a:r>
              <a:rPr lang="pl-PL" sz="2000" b="1" dirty="0">
                <a:solidFill>
                  <a:schemeClr val="accent1">
                    <a:lumMod val="75000"/>
                  </a:schemeClr>
                </a:solidFill>
                <a:latin typeface="Calibri" pitchFamily="34" charset="0"/>
              </a:rPr>
              <a:t>Obszar</a:t>
            </a:r>
            <a:r>
              <a:rPr lang="pl-PL" sz="2000" dirty="0">
                <a:solidFill>
                  <a:schemeClr val="accent1">
                    <a:lumMod val="75000"/>
                  </a:schemeClr>
                </a:solidFill>
                <a:latin typeface="Calibri" pitchFamily="34" charset="0"/>
              </a:rPr>
              <a:t> </a:t>
            </a:r>
            <a:r>
              <a:rPr lang="pl-PL" sz="2000" b="1" dirty="0" err="1">
                <a:solidFill>
                  <a:schemeClr val="accent1">
                    <a:lumMod val="75000"/>
                  </a:schemeClr>
                </a:solidFill>
                <a:latin typeface="Calibri" pitchFamily="34" charset="0"/>
              </a:rPr>
              <a:t>gminy</a:t>
            </a:r>
            <a:r>
              <a:rPr lang="pl-PL" sz="2000" dirty="0">
                <a:solidFill>
                  <a:schemeClr val="accent1">
                    <a:lumMod val="75000"/>
                  </a:schemeClr>
                </a:solidFill>
                <a:latin typeface="Calibri" pitchFamily="34" charset="0"/>
              </a:rPr>
              <a:t> znajdujący się </a:t>
            </a:r>
            <a:r>
              <a:rPr lang="pl-PL" sz="2000" b="1" dirty="0">
                <a:solidFill>
                  <a:schemeClr val="accent1">
                    <a:lumMod val="75000"/>
                  </a:schemeClr>
                </a:solidFill>
                <a:latin typeface="Calibri" pitchFamily="34" charset="0"/>
              </a:rPr>
              <a:t>w</a:t>
            </a:r>
            <a:r>
              <a:rPr lang="pl-PL" sz="2000" dirty="0">
                <a:solidFill>
                  <a:schemeClr val="accent1">
                    <a:lumMod val="75000"/>
                  </a:schemeClr>
                </a:solidFill>
                <a:latin typeface="Calibri" pitchFamily="34" charset="0"/>
              </a:rPr>
              <a:t> </a:t>
            </a:r>
            <a:r>
              <a:rPr lang="pl-PL" sz="2000" b="1" dirty="0">
                <a:solidFill>
                  <a:schemeClr val="accent1">
                    <a:lumMod val="75000"/>
                  </a:schemeClr>
                </a:solidFill>
                <a:latin typeface="Calibri" pitchFamily="34" charset="0"/>
              </a:rPr>
              <a:t>stanie kryzysowym </a:t>
            </a:r>
            <a:r>
              <a:rPr lang="pl-PL" sz="2000" dirty="0">
                <a:solidFill>
                  <a:schemeClr val="accent1">
                    <a:lumMod val="75000"/>
                  </a:schemeClr>
                </a:solidFill>
                <a:latin typeface="Calibri" pitchFamily="34" charset="0"/>
              </a:rPr>
              <a:t>z powodu </a:t>
            </a:r>
            <a:r>
              <a:rPr lang="pl-PL" sz="2000" b="1" dirty="0">
                <a:solidFill>
                  <a:schemeClr val="accent1">
                    <a:lumMod val="75000"/>
                  </a:schemeClr>
                </a:solidFill>
                <a:latin typeface="Calibri" pitchFamily="34" charset="0"/>
              </a:rPr>
              <a:t>koncentracji negatywnych zjawisk społecznych</a:t>
            </a:r>
            <a:r>
              <a:rPr lang="pl-PL" sz="2000" dirty="0">
                <a:solidFill>
                  <a:schemeClr val="accent1">
                    <a:lumMod val="75000"/>
                  </a:schemeClr>
                </a:solidFill>
                <a:latin typeface="Calibri" pitchFamily="34" charset="0"/>
              </a:rPr>
              <a:t>, w szczególności </a:t>
            </a:r>
            <a:r>
              <a:rPr lang="pl-PL" sz="2000" i="1" dirty="0">
                <a:solidFill>
                  <a:schemeClr val="accent1">
                    <a:lumMod val="75000"/>
                  </a:schemeClr>
                </a:solidFill>
                <a:latin typeface="Calibri" pitchFamily="34" charset="0"/>
              </a:rPr>
              <a:t>bezrobocia, ubóstwa, przestępczości, niskiego poziomu edukacji lub kapitału społecznego, a także niewystarczającego poziomu uczestnictwa w życiu publicznym i kulturalnym</a:t>
            </a:r>
            <a:r>
              <a:rPr lang="pl-PL" sz="2000" dirty="0">
                <a:solidFill>
                  <a:schemeClr val="accent1">
                    <a:lumMod val="75000"/>
                  </a:schemeClr>
                </a:solidFill>
                <a:latin typeface="Calibri" pitchFamily="34" charset="0"/>
              </a:rPr>
              <a:t>, można wyznaczyć jako </a:t>
            </a:r>
            <a:r>
              <a:rPr lang="pl-PL" sz="2000" b="1" dirty="0">
                <a:solidFill>
                  <a:schemeClr val="accent1">
                    <a:lumMod val="75000"/>
                  </a:schemeClr>
                </a:solidFill>
                <a:latin typeface="Calibri" pitchFamily="34" charset="0"/>
              </a:rPr>
              <a:t>obszar zdegradowany </a:t>
            </a:r>
            <a:r>
              <a:rPr lang="pl-PL" sz="2000" dirty="0">
                <a:solidFill>
                  <a:schemeClr val="accent1">
                    <a:lumMod val="75000"/>
                  </a:schemeClr>
                </a:solidFill>
                <a:latin typeface="Calibri" pitchFamily="34" charset="0"/>
              </a:rPr>
              <a:t>w przypadku występowania na nim ponadto </a:t>
            </a:r>
            <a:r>
              <a:rPr lang="pl-PL" sz="2000" b="1" dirty="0">
                <a:solidFill>
                  <a:schemeClr val="accent1">
                    <a:lumMod val="75000"/>
                  </a:schemeClr>
                </a:solidFill>
                <a:latin typeface="Calibri" pitchFamily="34" charset="0"/>
              </a:rPr>
              <a:t>co najmniej jednego</a:t>
            </a:r>
            <a:r>
              <a:rPr lang="pl-PL" sz="2000" dirty="0">
                <a:solidFill>
                  <a:schemeClr val="accent1">
                    <a:lumMod val="75000"/>
                  </a:schemeClr>
                </a:solidFill>
                <a:latin typeface="Calibri" pitchFamily="34" charset="0"/>
              </a:rPr>
              <a:t> z następujących </a:t>
            </a:r>
            <a:r>
              <a:rPr lang="pl-PL" sz="2000" b="1" dirty="0">
                <a:solidFill>
                  <a:schemeClr val="accent1">
                    <a:lumMod val="75000"/>
                  </a:schemeClr>
                </a:solidFill>
                <a:latin typeface="Calibri" pitchFamily="34" charset="0"/>
              </a:rPr>
              <a:t>negatywnych zjawisk</a:t>
            </a:r>
            <a:r>
              <a:rPr lang="pl-PL" sz="2000" dirty="0">
                <a:solidFill>
                  <a:schemeClr val="accent1">
                    <a:lumMod val="75000"/>
                  </a:schemeClr>
                </a:solidFill>
                <a:latin typeface="Calibri" pitchFamily="34" charset="0"/>
              </a:rPr>
              <a:t>:</a:t>
            </a:r>
          </a:p>
          <a:p>
            <a:pPr marL="800100" lvl="1" indent="-342900" algn="just">
              <a:buFont typeface="Arial" charset="0"/>
              <a:buChar char="•"/>
              <a:defRPr/>
            </a:pPr>
            <a:r>
              <a:rPr lang="pl-PL" b="1" i="1" dirty="0">
                <a:solidFill>
                  <a:schemeClr val="accent1">
                    <a:lumMod val="75000"/>
                  </a:schemeClr>
                </a:solidFill>
                <a:latin typeface="Calibri" pitchFamily="34" charset="0"/>
              </a:rPr>
              <a:t>gospodarczych</a:t>
            </a:r>
            <a:r>
              <a:rPr lang="pl-PL" dirty="0">
                <a:solidFill>
                  <a:schemeClr val="accent1">
                    <a:lumMod val="75000"/>
                  </a:schemeClr>
                </a:solidFill>
                <a:latin typeface="Calibri" pitchFamily="34" charset="0"/>
              </a:rPr>
              <a:t> – w szczególności niskiego stopnia przedsiębiorczości, słabej kondycji lokalnych przedsiębiorstw lub</a:t>
            </a:r>
          </a:p>
          <a:p>
            <a:pPr marL="800100" lvl="1" indent="-342900" algn="just">
              <a:buFont typeface="Arial" charset="0"/>
              <a:buChar char="•"/>
              <a:defRPr/>
            </a:pPr>
            <a:r>
              <a:rPr lang="pl-PL" b="1" i="1" dirty="0">
                <a:solidFill>
                  <a:schemeClr val="accent1">
                    <a:lumMod val="75000"/>
                  </a:schemeClr>
                </a:solidFill>
                <a:latin typeface="Calibri" pitchFamily="34" charset="0"/>
              </a:rPr>
              <a:t>środowiskowych</a:t>
            </a:r>
            <a:r>
              <a:rPr lang="pl-PL" dirty="0">
                <a:solidFill>
                  <a:schemeClr val="accent1">
                    <a:lumMod val="75000"/>
                  </a:schemeClr>
                </a:solidFill>
                <a:latin typeface="Calibri" pitchFamily="34" charset="0"/>
              </a:rPr>
              <a:t> – w szczególności przekroczenia standardów jakości </a:t>
            </a:r>
            <a:r>
              <a:rPr lang="pl-PL" dirty="0" err="1">
                <a:solidFill>
                  <a:schemeClr val="accent1">
                    <a:lumMod val="75000"/>
                  </a:schemeClr>
                </a:solidFill>
                <a:latin typeface="Calibri" pitchFamily="34" charset="0"/>
              </a:rPr>
              <a:t>środowiska</a:t>
            </a:r>
            <a:r>
              <a:rPr lang="pl-PL" dirty="0">
                <a:solidFill>
                  <a:schemeClr val="accent1">
                    <a:lumMod val="75000"/>
                  </a:schemeClr>
                </a:solidFill>
                <a:latin typeface="Calibri" pitchFamily="34" charset="0"/>
              </a:rPr>
              <a:t>, obecności odpadów stwarzających zagrożenie dla życia, zdrowia ludzi lub stanu </a:t>
            </a:r>
            <a:r>
              <a:rPr lang="pl-PL" dirty="0" err="1">
                <a:solidFill>
                  <a:schemeClr val="accent1">
                    <a:lumMod val="75000"/>
                  </a:schemeClr>
                </a:solidFill>
                <a:latin typeface="Calibri" pitchFamily="34" charset="0"/>
              </a:rPr>
              <a:t>środowiska</a:t>
            </a:r>
            <a:r>
              <a:rPr lang="pl-PL" dirty="0">
                <a:solidFill>
                  <a:schemeClr val="accent1">
                    <a:lumMod val="75000"/>
                  </a:schemeClr>
                </a:solidFill>
                <a:latin typeface="Calibri" pitchFamily="34" charset="0"/>
              </a:rPr>
              <a:t>, lub </a:t>
            </a:r>
          </a:p>
          <a:p>
            <a:pPr marL="800100" lvl="1" indent="-342900" algn="just">
              <a:buFont typeface="Arial" charset="0"/>
              <a:buChar char="•"/>
              <a:defRPr/>
            </a:pPr>
            <a:r>
              <a:rPr lang="pl-PL" b="1" i="1" dirty="0">
                <a:solidFill>
                  <a:schemeClr val="accent1">
                    <a:lumMod val="75000"/>
                  </a:schemeClr>
                </a:solidFill>
                <a:latin typeface="Calibri" pitchFamily="34" charset="0"/>
              </a:rPr>
              <a:t>przestrzenno-funkcjonalnych</a:t>
            </a:r>
            <a:r>
              <a:rPr lang="pl-PL" i="1" dirty="0">
                <a:solidFill>
                  <a:schemeClr val="accent1">
                    <a:lumMod val="75000"/>
                  </a:schemeClr>
                </a:solidFill>
                <a:latin typeface="Calibri" pitchFamily="34" charset="0"/>
              </a:rPr>
              <a:t> – </a:t>
            </a:r>
            <a:r>
              <a:rPr lang="pl-PL" dirty="0">
                <a:solidFill>
                  <a:schemeClr val="accent1">
                    <a:lumMod val="75000"/>
                  </a:schemeClr>
                </a:solidFill>
                <a:latin typeface="Calibri" pitchFamily="34" charset="0"/>
              </a:rPr>
              <a:t>w szczególności niewystarczającego wyposażenia w infrastrukturę techniczną i społeczną lub jej złego stanu technicznego, braku dostępu do podstawowych usług lub ich niskiej jakości, niedostosowania rozwiązań urbanistycznych do zmieniających się funkcji obszaru, niskiego poziomu </a:t>
            </a:r>
            <a:r>
              <a:rPr lang="pl-PL" dirty="0" err="1">
                <a:solidFill>
                  <a:schemeClr val="accent1">
                    <a:lumMod val="75000"/>
                  </a:schemeClr>
                </a:solidFill>
                <a:latin typeface="Calibri" pitchFamily="34" charset="0"/>
              </a:rPr>
              <a:t>obsługi</a:t>
            </a:r>
            <a:r>
              <a:rPr lang="pl-PL" dirty="0">
                <a:solidFill>
                  <a:schemeClr val="accent1">
                    <a:lumMod val="75000"/>
                  </a:schemeClr>
                </a:solidFill>
                <a:latin typeface="Calibri" pitchFamily="34" charset="0"/>
              </a:rPr>
              <a:t> komunikacyjnej, niedoboru lub niskiej jakości terenów publicznych, lub</a:t>
            </a:r>
          </a:p>
          <a:p>
            <a:pPr marL="800100" lvl="1" indent="-342900" algn="just">
              <a:buFont typeface="Arial" charset="0"/>
              <a:buChar char="•"/>
              <a:defRPr/>
            </a:pPr>
            <a:r>
              <a:rPr lang="pl-PL" b="1" i="1" dirty="0">
                <a:solidFill>
                  <a:schemeClr val="accent1">
                    <a:lumMod val="75000"/>
                  </a:schemeClr>
                </a:solidFill>
                <a:latin typeface="Calibri" pitchFamily="34" charset="0"/>
              </a:rPr>
              <a:t>technicznych</a:t>
            </a:r>
            <a:r>
              <a:rPr lang="pl-PL" dirty="0">
                <a:solidFill>
                  <a:schemeClr val="accent1">
                    <a:lumMod val="75000"/>
                  </a:schemeClr>
                </a:solidFill>
                <a:latin typeface="Calibri" pitchFamily="34" charset="0"/>
              </a:rPr>
              <a:t> – w szczególności degradacji stanu technicznego obiektów budowlanych, w tym o przeznaczeniu mieszkaniowym, oraz niefunkcjonowaniu rozwiązań technicznych umożliwiających efektywne korzystanie z obiektów budowlanych, w szczególności w zakresie energooszczędności i </a:t>
            </a:r>
            <a:r>
              <a:rPr lang="pl-PL" dirty="0" err="1">
                <a:solidFill>
                  <a:schemeClr val="accent1">
                    <a:lumMod val="75000"/>
                  </a:schemeClr>
                </a:solidFill>
                <a:latin typeface="Calibri" pitchFamily="34" charset="0"/>
              </a:rPr>
              <a:t>ochrony</a:t>
            </a:r>
            <a:r>
              <a:rPr lang="pl-PL" dirty="0">
                <a:solidFill>
                  <a:schemeClr val="accent1">
                    <a:lumMod val="75000"/>
                  </a:schemeClr>
                </a:solidFill>
                <a:latin typeface="Calibri" pitchFamily="34" charset="0"/>
              </a:rPr>
              <a:t> </a:t>
            </a:r>
            <a:r>
              <a:rPr lang="pl-PL" dirty="0" err="1">
                <a:solidFill>
                  <a:schemeClr val="accent1">
                    <a:lumMod val="75000"/>
                  </a:schemeClr>
                </a:solidFill>
                <a:latin typeface="Calibri" pitchFamily="34" charset="0"/>
              </a:rPr>
              <a:t>środowiska</a:t>
            </a:r>
            <a:r>
              <a:rPr lang="pl-PL" dirty="0">
                <a:solidFill>
                  <a:schemeClr val="accent1">
                    <a:lumMod val="75000"/>
                  </a:schemeClr>
                </a:solidFill>
                <a:latin typeface="Calibri" pitchFamily="34" charset="0"/>
              </a:rPr>
              <a:t>.</a:t>
            </a:r>
          </a:p>
          <a:p>
            <a:pPr marL="800100" lvl="1" indent="-342900" algn="just">
              <a:buFont typeface="Arial" charset="0"/>
              <a:buChar char="•"/>
              <a:defRPr/>
            </a:pPr>
            <a:endParaRPr lang="pl-PL" sz="2000" dirty="0">
              <a:latin typeface="Calibri" pitchFamily="34" charset="0"/>
            </a:endParaRPr>
          </a:p>
        </p:txBody>
      </p:sp>
      <p:sp>
        <p:nvSpPr>
          <p:cNvPr id="2" name="Strzałka w prawo 1"/>
          <p:cNvSpPr/>
          <p:nvPr/>
        </p:nvSpPr>
        <p:spPr>
          <a:xfrm>
            <a:off x="2339975" y="260350"/>
            <a:ext cx="557213" cy="82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l-PL"/>
          </a:p>
        </p:txBody>
      </p:sp>
      <p:sp>
        <p:nvSpPr>
          <p:cNvPr id="8" name="Strzałka w prawo 7"/>
          <p:cNvSpPr/>
          <p:nvPr/>
        </p:nvSpPr>
        <p:spPr>
          <a:xfrm>
            <a:off x="5218113" y="249238"/>
            <a:ext cx="557212" cy="841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l-PL"/>
          </a:p>
        </p:txBody>
      </p:sp>
    </p:spTree>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485775" y="252413"/>
            <a:ext cx="8135938" cy="46196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40000"/>
                    <a:lumOff val="60000"/>
                  </a:schemeClr>
                </a:solidFill>
              </a:rPr>
              <a:t>CELE I EFEKTY REWITALIZACJI</a:t>
            </a:r>
          </a:p>
        </p:txBody>
      </p:sp>
      <p:sp>
        <p:nvSpPr>
          <p:cNvPr id="25603"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9220" name="Prostokąt 1"/>
          <p:cNvSpPr>
            <a:spLocks noChangeArrowheads="1"/>
          </p:cNvSpPr>
          <p:nvPr/>
        </p:nvSpPr>
        <p:spPr bwMode="auto">
          <a:xfrm>
            <a:off x="503238" y="1125538"/>
            <a:ext cx="8137525" cy="5262562"/>
          </a:xfrm>
          <a:prstGeom prst="rect">
            <a:avLst/>
          </a:prstGeom>
          <a:noFill/>
          <a:ln w="9525">
            <a:noFill/>
            <a:miter lim="800000"/>
            <a:headEnd/>
            <a:tailEnd/>
          </a:ln>
        </p:spPr>
        <p:txBody>
          <a:bodyPr>
            <a:spAutoFit/>
          </a:bodyPr>
          <a:lstStyle/>
          <a:p>
            <a:pPr>
              <a:defRPr/>
            </a:pPr>
            <a:r>
              <a:rPr lang="pl-PL" sz="2400" b="1" dirty="0">
                <a:solidFill>
                  <a:schemeClr val="accent1">
                    <a:lumMod val="75000"/>
                  </a:schemeClr>
                </a:solidFill>
                <a:latin typeface="+mn-lt"/>
              </a:rPr>
              <a:t>Celem</a:t>
            </a:r>
            <a:r>
              <a:rPr lang="pl-PL" sz="2400" dirty="0">
                <a:solidFill>
                  <a:schemeClr val="accent1">
                    <a:lumMod val="75000"/>
                  </a:schemeClr>
                </a:solidFill>
                <a:latin typeface="+mn-lt"/>
              </a:rPr>
              <a:t> rewitalizacji jest </a:t>
            </a:r>
            <a:r>
              <a:rPr lang="pl-PL" sz="2400" b="1" dirty="0">
                <a:solidFill>
                  <a:schemeClr val="accent1">
                    <a:lumMod val="75000"/>
                  </a:schemeClr>
                </a:solidFill>
                <a:latin typeface="+mn-lt"/>
              </a:rPr>
              <a:t>wyprowadzenie obszarów zdegradowanych z kryzysu</a:t>
            </a:r>
            <a:r>
              <a:rPr lang="pl-PL" sz="2400" dirty="0">
                <a:solidFill>
                  <a:schemeClr val="accent1">
                    <a:lumMod val="75000"/>
                  </a:schemeClr>
                </a:solidFill>
                <a:latin typeface="+mn-lt"/>
              </a:rPr>
              <a:t>.</a:t>
            </a:r>
          </a:p>
          <a:p>
            <a:pPr>
              <a:defRPr/>
            </a:pPr>
            <a:endParaRPr lang="pl-PL" sz="2400" dirty="0">
              <a:solidFill>
                <a:schemeClr val="accent1">
                  <a:lumMod val="75000"/>
                </a:schemeClr>
              </a:solidFill>
              <a:latin typeface="+mn-lt"/>
            </a:endParaRPr>
          </a:p>
          <a:p>
            <a:pPr>
              <a:defRPr/>
            </a:pPr>
            <a:r>
              <a:rPr lang="pl-PL" sz="2400" b="1" dirty="0">
                <a:solidFill>
                  <a:schemeClr val="accent1">
                    <a:lumMod val="75000"/>
                  </a:schemeClr>
                </a:solidFill>
                <a:latin typeface="+mn-lt"/>
              </a:rPr>
              <a:t>Efekty</a:t>
            </a:r>
            <a:r>
              <a:rPr lang="pl-PL" sz="2400" dirty="0">
                <a:solidFill>
                  <a:schemeClr val="accent1">
                    <a:lumMod val="75000"/>
                  </a:schemeClr>
                </a:solidFill>
                <a:latin typeface="+mn-lt"/>
              </a:rPr>
              <a:t> rewitalizacji, to m.in.:</a:t>
            </a:r>
          </a:p>
          <a:p>
            <a:pPr>
              <a:defRPr/>
            </a:pPr>
            <a:r>
              <a:rPr lang="pl-PL" sz="2400" dirty="0">
                <a:solidFill>
                  <a:schemeClr val="accent1">
                    <a:lumMod val="75000"/>
                  </a:schemeClr>
                </a:solidFill>
                <a:latin typeface="+mn-lt"/>
              </a:rPr>
              <a:t>-poprawa warunków mieszkaniowych,</a:t>
            </a:r>
          </a:p>
          <a:p>
            <a:pPr>
              <a:defRPr/>
            </a:pPr>
            <a:r>
              <a:rPr lang="pl-PL" sz="2400" dirty="0">
                <a:solidFill>
                  <a:schemeClr val="accent1">
                    <a:lumMod val="75000"/>
                  </a:schemeClr>
                </a:solidFill>
                <a:latin typeface="+mn-lt"/>
              </a:rPr>
              <a:t>-poprawa bezpieczeństwa,</a:t>
            </a:r>
          </a:p>
          <a:p>
            <a:pPr>
              <a:defRPr/>
            </a:pPr>
            <a:r>
              <a:rPr lang="pl-PL" sz="2400" dirty="0">
                <a:solidFill>
                  <a:schemeClr val="accent1">
                    <a:lumMod val="75000"/>
                  </a:schemeClr>
                </a:solidFill>
                <a:latin typeface="+mn-lt"/>
              </a:rPr>
              <a:t>-spadek bezrobocia,</a:t>
            </a:r>
          </a:p>
          <a:p>
            <a:pPr>
              <a:defRPr/>
            </a:pPr>
            <a:r>
              <a:rPr lang="pl-PL" sz="2400" dirty="0">
                <a:solidFill>
                  <a:schemeClr val="accent1">
                    <a:lumMod val="75000"/>
                  </a:schemeClr>
                </a:solidFill>
                <a:latin typeface="+mn-lt"/>
              </a:rPr>
              <a:t>-rozwój lokalnego handlu i usług,</a:t>
            </a:r>
          </a:p>
          <a:p>
            <a:pPr>
              <a:defRPr/>
            </a:pPr>
            <a:r>
              <a:rPr lang="pl-PL" sz="2400" dirty="0">
                <a:solidFill>
                  <a:schemeClr val="accent1">
                    <a:lumMod val="75000"/>
                  </a:schemeClr>
                </a:solidFill>
                <a:latin typeface="+mn-lt"/>
              </a:rPr>
              <a:t>-dobry dostęp do przedszkoli i żłobków,</a:t>
            </a:r>
          </a:p>
          <a:p>
            <a:pPr>
              <a:defRPr/>
            </a:pPr>
            <a:r>
              <a:rPr lang="pl-PL" sz="2400" dirty="0">
                <a:solidFill>
                  <a:schemeClr val="accent1">
                    <a:lumMod val="75000"/>
                  </a:schemeClr>
                </a:solidFill>
                <a:latin typeface="+mn-lt"/>
              </a:rPr>
              <a:t>-wzmocnienie kapitału społecznego i więzi sąsiedzkich,</a:t>
            </a:r>
          </a:p>
          <a:p>
            <a:pPr>
              <a:defRPr/>
            </a:pPr>
            <a:r>
              <a:rPr lang="pl-PL" sz="2400" dirty="0">
                <a:solidFill>
                  <a:schemeClr val="accent1">
                    <a:lumMod val="75000"/>
                  </a:schemeClr>
                </a:solidFill>
                <a:latin typeface="+mn-lt"/>
              </a:rPr>
              <a:t>-atrakcyjne przestrzenie publiczne,</a:t>
            </a:r>
          </a:p>
          <a:p>
            <a:pPr>
              <a:defRPr/>
            </a:pPr>
            <a:r>
              <a:rPr lang="pl-PL" sz="2400" dirty="0">
                <a:solidFill>
                  <a:schemeClr val="accent1">
                    <a:lumMod val="75000"/>
                  </a:schemeClr>
                </a:solidFill>
                <a:latin typeface="+mn-lt"/>
              </a:rPr>
              <a:t>-ciekawe wydarzenia kulturalne i sportowe,</a:t>
            </a:r>
          </a:p>
          <a:p>
            <a:pPr>
              <a:defRPr/>
            </a:pPr>
            <a:r>
              <a:rPr lang="pl-PL" sz="2400" dirty="0">
                <a:solidFill>
                  <a:schemeClr val="accent1">
                    <a:lumMod val="75000"/>
                  </a:schemeClr>
                </a:solidFill>
                <a:latin typeface="+mn-lt"/>
              </a:rPr>
              <a:t>-miejsca integracyjnych spotkań dla dzieci, młodzieży i osób starszych.</a:t>
            </a:r>
          </a:p>
        </p:txBody>
      </p:sp>
    </p:spTree>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485775" y="252413"/>
            <a:ext cx="8135938" cy="46196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40000"/>
                    <a:lumOff val="60000"/>
                  </a:schemeClr>
                </a:solidFill>
              </a:rPr>
              <a:t>Obszar zdegradowany</a:t>
            </a:r>
          </a:p>
        </p:txBody>
      </p:sp>
      <p:sp>
        <p:nvSpPr>
          <p:cNvPr id="26627"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11268" name="Prostokąt 1"/>
          <p:cNvSpPr>
            <a:spLocks noChangeArrowheads="1"/>
          </p:cNvSpPr>
          <p:nvPr/>
        </p:nvSpPr>
        <p:spPr bwMode="auto">
          <a:xfrm>
            <a:off x="250825" y="765175"/>
            <a:ext cx="8785225" cy="5170488"/>
          </a:xfrm>
          <a:prstGeom prst="rect">
            <a:avLst/>
          </a:prstGeom>
          <a:noFill/>
          <a:ln w="9525">
            <a:noFill/>
            <a:miter lim="800000"/>
            <a:headEnd/>
            <a:tailEnd/>
          </a:ln>
        </p:spPr>
        <p:txBody>
          <a:bodyPr>
            <a:spAutoFit/>
          </a:bodyPr>
          <a:lstStyle/>
          <a:p>
            <a:pPr>
              <a:defRPr/>
            </a:pPr>
            <a:r>
              <a:rPr lang="pl-PL" dirty="0">
                <a:solidFill>
                  <a:schemeClr val="accent1">
                    <a:lumMod val="75000"/>
                  </a:schemeClr>
                </a:solidFill>
                <a:latin typeface="+mn-lt"/>
              </a:rPr>
              <a:t>2. Do obszaru zdegradowanego zaliczymy miejscowości spełniające następujące kryteria:</a:t>
            </a:r>
          </a:p>
          <a:p>
            <a:pPr>
              <a:defRPr/>
            </a:pPr>
            <a:r>
              <a:rPr lang="pl-PL" dirty="0">
                <a:solidFill>
                  <a:schemeClr val="accent1">
                    <a:lumMod val="75000"/>
                  </a:schemeClr>
                </a:solidFill>
                <a:latin typeface="+mn-lt"/>
              </a:rPr>
              <a:t>a) analiza wskaźnikowa wykaże </a:t>
            </a:r>
            <a:r>
              <a:rPr lang="pl-PL" dirty="0" err="1">
                <a:solidFill>
                  <a:schemeClr val="accent1">
                    <a:lumMod val="75000"/>
                  </a:schemeClr>
                </a:solidFill>
                <a:latin typeface="+mn-lt"/>
              </a:rPr>
              <a:t>najwieksze</a:t>
            </a:r>
            <a:r>
              <a:rPr lang="pl-PL" dirty="0">
                <a:solidFill>
                  <a:schemeClr val="accent1">
                    <a:lumMod val="75000"/>
                  </a:schemeClr>
                </a:solidFill>
                <a:latin typeface="+mn-lt"/>
              </a:rPr>
              <a:t> nagromadzenie negatywnych zjawisk z zakresu obszarów: </a:t>
            </a:r>
          </a:p>
          <a:p>
            <a:pPr>
              <a:buFont typeface="Wingdings" pitchFamily="2" charset="2"/>
              <a:buChar char="q"/>
              <a:defRPr/>
            </a:pPr>
            <a:r>
              <a:rPr lang="pl-PL" dirty="0">
                <a:solidFill>
                  <a:schemeClr val="accent1">
                    <a:lumMod val="75000"/>
                  </a:schemeClr>
                </a:solidFill>
                <a:latin typeface="+mn-lt"/>
              </a:rPr>
              <a:t>bezrobocia (wskaźnik liczba bezrobotnych na 100 mieszkańców lub liczba długotrwale bezrobotnych na 100 mieszkańców),</a:t>
            </a:r>
          </a:p>
          <a:p>
            <a:pPr>
              <a:buFont typeface="Wingdings" pitchFamily="2" charset="2"/>
              <a:buChar char="q"/>
              <a:defRPr/>
            </a:pPr>
            <a:r>
              <a:rPr lang="pl-PL" dirty="0">
                <a:solidFill>
                  <a:schemeClr val="accent1">
                    <a:lumMod val="75000"/>
                  </a:schemeClr>
                </a:solidFill>
                <a:latin typeface="+mn-lt"/>
              </a:rPr>
              <a:t>ubóstwa (wskaźniki dotyczące ubóstwa, zdrowia, zaradności życiowej, bezrobocia uwzględniające liczby osób korzystających z opieki społecznej ze względu na występowanie danego problemu na 100 mieszkańców),</a:t>
            </a:r>
          </a:p>
          <a:p>
            <a:pPr>
              <a:buFont typeface="Wingdings" pitchFamily="2" charset="2"/>
              <a:buChar char="q"/>
              <a:defRPr/>
            </a:pPr>
            <a:r>
              <a:rPr lang="pl-PL" dirty="0">
                <a:solidFill>
                  <a:schemeClr val="accent1">
                    <a:lumMod val="75000"/>
                  </a:schemeClr>
                </a:solidFill>
                <a:latin typeface="+mn-lt"/>
              </a:rPr>
              <a:t> przestępczości (wskaźniki dotyczące, przestępstw i wykroczeń na 100 mieszkańców),</a:t>
            </a:r>
          </a:p>
          <a:p>
            <a:pPr>
              <a:buFont typeface="Wingdings" pitchFamily="2" charset="2"/>
              <a:buChar char="q"/>
              <a:defRPr/>
            </a:pPr>
            <a:r>
              <a:rPr lang="pl-PL" dirty="0">
                <a:solidFill>
                  <a:schemeClr val="accent1">
                    <a:lumMod val="75000"/>
                  </a:schemeClr>
                </a:solidFill>
                <a:latin typeface="+mn-lt"/>
              </a:rPr>
              <a:t> niskiego poziomu edukacji (wskaźnik średnia wyniku egzaminu szóstoklasistów) </a:t>
            </a:r>
          </a:p>
          <a:p>
            <a:pPr>
              <a:buFont typeface="Wingdings" pitchFamily="2" charset="2"/>
              <a:buChar char="q"/>
              <a:defRPr/>
            </a:pPr>
            <a:r>
              <a:rPr lang="pl-PL" dirty="0">
                <a:solidFill>
                  <a:schemeClr val="accent1">
                    <a:lumMod val="75000"/>
                  </a:schemeClr>
                </a:solidFill>
                <a:latin typeface="+mn-lt"/>
              </a:rPr>
              <a:t>niskiego poziomu kapitału społecznego ( wskaźniki liczba organizacji pozarządowych na 100 mieszkańców, kwota pozyskanych środków na projekty dla miejscowości na 100 mieszkańców, oraz wskaźnik ilości złożonych wniosków o dotację do urzędu Miasta na 100 mieszkańców), </a:t>
            </a:r>
          </a:p>
          <a:p>
            <a:pPr>
              <a:buFont typeface="Wingdings" pitchFamily="2" charset="2"/>
              <a:buChar char="q"/>
              <a:defRPr/>
            </a:pPr>
            <a:r>
              <a:rPr lang="pl-PL" dirty="0">
                <a:solidFill>
                  <a:schemeClr val="accent1">
                    <a:lumMod val="75000"/>
                  </a:schemeClr>
                </a:solidFill>
                <a:latin typeface="+mn-lt"/>
              </a:rPr>
              <a:t>niewystarczającego poziomu uczestnictwa w życiu publicznym i kulturalnym (wskaźnik liczba osób uczestniczących na zebraniach przy uchwaleniu funduszu sołeckiego i kwota dofinansowania na fundusz sołecki na 100 mieszkańców) ,</a:t>
            </a:r>
          </a:p>
          <a:p>
            <a:pPr>
              <a:defRPr/>
            </a:pPr>
            <a:endParaRPr lang="pl-PL" sz="2400" dirty="0">
              <a:latin typeface="Calibri" pitchFamily="34" charset="0"/>
            </a:endParaRPr>
          </a:p>
        </p:txBody>
      </p:sp>
    </p:spTree>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485775" y="252413"/>
            <a:ext cx="8135938" cy="46196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60000"/>
                    <a:lumOff val="40000"/>
                  </a:schemeClr>
                </a:solidFill>
              </a:rPr>
              <a:t>Obszar zdegradowany</a:t>
            </a:r>
          </a:p>
        </p:txBody>
      </p:sp>
      <p:sp>
        <p:nvSpPr>
          <p:cNvPr id="27651"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12292" name="Prostokąt 1"/>
          <p:cNvSpPr>
            <a:spLocks noChangeArrowheads="1"/>
          </p:cNvSpPr>
          <p:nvPr/>
        </p:nvSpPr>
        <p:spPr bwMode="auto">
          <a:xfrm>
            <a:off x="250825" y="765175"/>
            <a:ext cx="8785225" cy="5694363"/>
          </a:xfrm>
          <a:prstGeom prst="rect">
            <a:avLst/>
          </a:prstGeom>
          <a:noFill/>
          <a:ln w="9525">
            <a:noFill/>
            <a:miter lim="800000"/>
            <a:headEnd/>
            <a:tailEnd/>
          </a:ln>
        </p:spPr>
        <p:txBody>
          <a:bodyPr>
            <a:spAutoFit/>
          </a:bodyPr>
          <a:lstStyle/>
          <a:p>
            <a:pPr>
              <a:defRPr/>
            </a:pPr>
            <a:r>
              <a:rPr lang="pl-PL" sz="2000" dirty="0">
                <a:solidFill>
                  <a:schemeClr val="accent1">
                    <a:lumMod val="75000"/>
                  </a:schemeClr>
                </a:solidFill>
                <a:latin typeface="+mn-lt"/>
              </a:rPr>
              <a:t>Kolejne kryterium delimitacji to występowanie przynajmniej  jednego policzonego w analizie wskaźnikowej negatywnego zjawiska z zakresu:</a:t>
            </a:r>
          </a:p>
          <a:p>
            <a:pPr>
              <a:buFont typeface="Wingdings" pitchFamily="2" charset="2"/>
              <a:buChar char="q"/>
              <a:defRPr/>
            </a:pPr>
            <a:r>
              <a:rPr lang="pl-PL" sz="2000" dirty="0">
                <a:solidFill>
                  <a:schemeClr val="accent1">
                    <a:lumMod val="75000"/>
                  </a:schemeClr>
                </a:solidFill>
                <a:latin typeface="+mn-lt"/>
              </a:rPr>
              <a:t>gospodarczego – w szczególności niskiego stopnia przedsiębiorczości, słabej kondycji lokalnych przedsiębiorstw lub</a:t>
            </a:r>
          </a:p>
          <a:p>
            <a:pPr>
              <a:buFont typeface="Wingdings" pitchFamily="2" charset="2"/>
              <a:buChar char="q"/>
              <a:defRPr/>
            </a:pPr>
            <a:r>
              <a:rPr lang="pl-PL" sz="2000" dirty="0">
                <a:solidFill>
                  <a:schemeClr val="accent1">
                    <a:lumMod val="75000"/>
                  </a:schemeClr>
                </a:solidFill>
                <a:latin typeface="+mn-lt"/>
              </a:rPr>
              <a:t>środowiskowego – w szczególności przekroczenia standardów jakości </a:t>
            </a:r>
            <a:r>
              <a:rPr lang="pl-PL" sz="2000" dirty="0" err="1">
                <a:solidFill>
                  <a:schemeClr val="accent1">
                    <a:lumMod val="75000"/>
                  </a:schemeClr>
                </a:solidFill>
                <a:latin typeface="+mn-lt"/>
              </a:rPr>
              <a:t>środowiska</a:t>
            </a:r>
            <a:r>
              <a:rPr lang="pl-PL" sz="2000" dirty="0">
                <a:solidFill>
                  <a:schemeClr val="accent1">
                    <a:lumMod val="75000"/>
                  </a:schemeClr>
                </a:solidFill>
                <a:latin typeface="+mn-lt"/>
              </a:rPr>
              <a:t>, obecności odpadów stwarzających zagrożenie dla życia, zdrowia ludzi lub stanu </a:t>
            </a:r>
            <a:r>
              <a:rPr lang="pl-PL" sz="2000" dirty="0" err="1">
                <a:solidFill>
                  <a:schemeClr val="accent1">
                    <a:lumMod val="75000"/>
                  </a:schemeClr>
                </a:solidFill>
                <a:latin typeface="+mn-lt"/>
              </a:rPr>
              <a:t>środowiska</a:t>
            </a:r>
            <a:r>
              <a:rPr lang="pl-PL" sz="2000" dirty="0">
                <a:solidFill>
                  <a:schemeClr val="accent1">
                    <a:lumMod val="75000"/>
                  </a:schemeClr>
                </a:solidFill>
                <a:latin typeface="+mn-lt"/>
              </a:rPr>
              <a:t>, lub</a:t>
            </a:r>
          </a:p>
          <a:p>
            <a:pPr>
              <a:buFont typeface="Wingdings" pitchFamily="2" charset="2"/>
              <a:buChar char="q"/>
              <a:defRPr/>
            </a:pPr>
            <a:r>
              <a:rPr lang="pl-PL" sz="2000" dirty="0">
                <a:solidFill>
                  <a:schemeClr val="accent1">
                    <a:lumMod val="75000"/>
                  </a:schemeClr>
                </a:solidFill>
                <a:latin typeface="+mn-lt"/>
              </a:rPr>
              <a:t>przestrzenno-funkcjonalnego – w szczególności niewystarczającego wyposażenia w infrastrukturę techniczną i społeczną lub jej złego stanu technicznego, braku dostępu do podstawowych usług lub ich niskiej jakości, niedostosowania rozwiązań urbanistycznych do zmieniających się funkcji obszaru, niskiego poziomu </a:t>
            </a:r>
            <a:r>
              <a:rPr lang="pl-PL" sz="2000" dirty="0" err="1">
                <a:solidFill>
                  <a:schemeClr val="accent1">
                    <a:lumMod val="75000"/>
                  </a:schemeClr>
                </a:solidFill>
                <a:latin typeface="+mn-lt"/>
              </a:rPr>
              <a:t>obsługi</a:t>
            </a:r>
            <a:r>
              <a:rPr lang="pl-PL" sz="2000" dirty="0">
                <a:solidFill>
                  <a:schemeClr val="accent1">
                    <a:lumMod val="75000"/>
                  </a:schemeClr>
                </a:solidFill>
                <a:latin typeface="+mn-lt"/>
              </a:rPr>
              <a:t> komunikacyjnej, niedoboru lub niskiej jakości terenów publicznych, lub</a:t>
            </a:r>
          </a:p>
          <a:p>
            <a:pPr>
              <a:buFont typeface="Wingdings" pitchFamily="2" charset="2"/>
              <a:buChar char="q"/>
              <a:defRPr/>
            </a:pPr>
            <a:r>
              <a:rPr lang="pl-PL" sz="2000" dirty="0">
                <a:solidFill>
                  <a:schemeClr val="accent1">
                    <a:lumMod val="75000"/>
                  </a:schemeClr>
                </a:solidFill>
                <a:latin typeface="+mn-lt"/>
              </a:rPr>
              <a:t>technicznego – w szczególności degradacji stanu technicznego obiektów budowlanych, w tym o przeznaczeniu mieszkaniowym, oraz niefunkcjonowaniu rozwiązań technicznych umożliwiających efektywne korzystanie z obiektów budowlanych, w szczególności w zakresie energooszczędności i </a:t>
            </a:r>
            <a:r>
              <a:rPr lang="pl-PL" sz="2000" dirty="0" err="1">
                <a:solidFill>
                  <a:schemeClr val="accent1">
                    <a:lumMod val="75000"/>
                  </a:schemeClr>
                </a:solidFill>
                <a:latin typeface="+mn-lt"/>
              </a:rPr>
              <a:t>ochrony</a:t>
            </a:r>
            <a:r>
              <a:rPr lang="pl-PL" sz="2000" dirty="0">
                <a:solidFill>
                  <a:schemeClr val="accent1">
                    <a:lumMod val="75000"/>
                  </a:schemeClr>
                </a:solidFill>
                <a:latin typeface="+mn-lt"/>
              </a:rPr>
              <a:t> </a:t>
            </a:r>
            <a:r>
              <a:rPr lang="pl-PL" sz="2000" dirty="0" err="1">
                <a:solidFill>
                  <a:schemeClr val="accent1">
                    <a:lumMod val="75000"/>
                  </a:schemeClr>
                </a:solidFill>
                <a:latin typeface="+mn-lt"/>
              </a:rPr>
              <a:t>środowiska</a:t>
            </a:r>
            <a:r>
              <a:rPr lang="pl-PL" sz="2000" dirty="0">
                <a:solidFill>
                  <a:schemeClr val="accent1">
                    <a:lumMod val="75000"/>
                  </a:schemeClr>
                </a:solidFill>
                <a:latin typeface="+mn-lt"/>
              </a:rPr>
              <a:t>.</a:t>
            </a:r>
          </a:p>
          <a:p>
            <a:pPr>
              <a:defRPr/>
            </a:pPr>
            <a:endParaRPr lang="pl-PL" sz="2400" dirty="0">
              <a:latin typeface="Calibri" pitchFamily="34" charset="0"/>
            </a:endParaRPr>
          </a:p>
        </p:txBody>
      </p:sp>
    </p:spTree>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485775" y="252413"/>
            <a:ext cx="8135938" cy="46196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60000"/>
                    <a:lumOff val="40000"/>
                  </a:schemeClr>
                </a:solidFill>
              </a:rPr>
              <a:t>Obszar Rewitalizacji</a:t>
            </a:r>
          </a:p>
        </p:txBody>
      </p:sp>
      <p:sp>
        <p:nvSpPr>
          <p:cNvPr id="28675"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13316" name="Prostokąt 1"/>
          <p:cNvSpPr>
            <a:spLocks noChangeArrowheads="1"/>
          </p:cNvSpPr>
          <p:nvPr/>
        </p:nvSpPr>
        <p:spPr bwMode="auto">
          <a:xfrm>
            <a:off x="250825" y="765175"/>
            <a:ext cx="8785225" cy="5078413"/>
          </a:xfrm>
          <a:prstGeom prst="rect">
            <a:avLst/>
          </a:prstGeom>
          <a:noFill/>
          <a:ln w="9525">
            <a:noFill/>
            <a:miter lim="800000"/>
            <a:headEnd/>
            <a:tailEnd/>
          </a:ln>
        </p:spPr>
        <p:txBody>
          <a:bodyPr>
            <a:spAutoFit/>
          </a:bodyPr>
          <a:lstStyle/>
          <a:p>
            <a:pPr>
              <a:defRPr/>
            </a:pPr>
            <a:r>
              <a:rPr lang="pl-PL" sz="2000" dirty="0">
                <a:solidFill>
                  <a:schemeClr val="accent1">
                    <a:lumMod val="75000"/>
                  </a:schemeClr>
                </a:solidFill>
                <a:latin typeface="+mn-lt"/>
              </a:rPr>
              <a:t>Obszarem rewitalizacji może zostać obszar zdegradowany w całości lub jego część jeśli łącznie nie przekracza 20% powierzchni </a:t>
            </a:r>
            <a:r>
              <a:rPr lang="pl-PL" sz="2000" dirty="0" err="1">
                <a:solidFill>
                  <a:schemeClr val="accent1">
                    <a:lumMod val="75000"/>
                  </a:schemeClr>
                </a:solidFill>
                <a:latin typeface="+mn-lt"/>
              </a:rPr>
              <a:t>gminy</a:t>
            </a:r>
            <a:r>
              <a:rPr lang="pl-PL" sz="2000" dirty="0">
                <a:solidFill>
                  <a:schemeClr val="accent1">
                    <a:lumMod val="75000"/>
                  </a:schemeClr>
                </a:solidFill>
                <a:latin typeface="+mn-lt"/>
              </a:rPr>
              <a:t> i 30% ludności </a:t>
            </a:r>
            <a:r>
              <a:rPr lang="pl-PL" sz="2000" dirty="0" err="1">
                <a:solidFill>
                  <a:schemeClr val="accent1">
                    <a:lumMod val="75000"/>
                  </a:schemeClr>
                </a:solidFill>
                <a:latin typeface="+mn-lt"/>
              </a:rPr>
              <a:t>gminy</a:t>
            </a:r>
            <a:r>
              <a:rPr lang="pl-PL" sz="2000" dirty="0">
                <a:solidFill>
                  <a:schemeClr val="accent1">
                    <a:lumMod val="75000"/>
                  </a:schemeClr>
                </a:solidFill>
                <a:latin typeface="+mn-lt"/>
              </a:rPr>
              <a:t>.</a:t>
            </a:r>
          </a:p>
          <a:p>
            <a:pPr>
              <a:defRPr/>
            </a:pPr>
            <a:r>
              <a:rPr lang="pl-PL" sz="2000" dirty="0">
                <a:solidFill>
                  <a:schemeClr val="accent1">
                    <a:lumMod val="75000"/>
                  </a:schemeClr>
                </a:solidFill>
                <a:latin typeface="+mn-lt"/>
              </a:rPr>
              <a:t>Jednocześnie do ludności obszaru rewitalizacji należy zaliczyć osoby mieszkające na terenie wskazanym jako obszar rewitalizacji.</a:t>
            </a:r>
          </a:p>
          <a:p>
            <a:pPr>
              <a:defRPr/>
            </a:pPr>
            <a:r>
              <a:rPr lang="pl-PL" sz="2000" dirty="0">
                <a:solidFill>
                  <a:schemeClr val="accent1">
                    <a:lumMod val="75000"/>
                  </a:schemeClr>
                </a:solidFill>
                <a:latin typeface="+mn-lt"/>
              </a:rPr>
              <a:t>	</a:t>
            </a:r>
          </a:p>
          <a:p>
            <a:pPr>
              <a:defRPr/>
            </a:pPr>
            <a:r>
              <a:rPr lang="pl-PL" sz="2000" dirty="0">
                <a:solidFill>
                  <a:schemeClr val="accent1">
                    <a:lumMod val="75000"/>
                  </a:schemeClr>
                </a:solidFill>
                <a:latin typeface="+mn-lt"/>
              </a:rPr>
              <a:t>	Dodatkowo mając na uwadze, że delimitacja obszaru rewitalizacji podlega ograniczeniu ze względu na liczbę mieszkańców i wielkość, na obszarze </a:t>
            </a:r>
            <a:r>
              <a:rPr lang="pl-PL" sz="2000" dirty="0" err="1">
                <a:solidFill>
                  <a:schemeClr val="accent1">
                    <a:lumMod val="75000"/>
                  </a:schemeClr>
                </a:solidFill>
                <a:latin typeface="+mn-lt"/>
              </a:rPr>
              <a:t>rewitalizowanym</a:t>
            </a:r>
            <a:r>
              <a:rPr lang="pl-PL" sz="2000" dirty="0">
                <a:solidFill>
                  <a:schemeClr val="accent1">
                    <a:lumMod val="75000"/>
                  </a:schemeClr>
                </a:solidFill>
                <a:latin typeface="+mn-lt"/>
              </a:rPr>
              <a:t> powinna znajdować się  infrastruktura (zdegradowane obiekty lub obszary), których przebudowa i adaptacja, ukierunkowana na poprawę jakości korzystania z przestrzeni, likwidację izolacji obszarów problemowych oraz poprawę jakości życia mieszkańców obszarów zdegradowanych przyczynią się do rozwiązywania zdiagnozowanych problemów społecznych tych obszarów. Takie określenie obszaru rewitalizacji pozwoli na odnowę zdegradowanych przestrzeni wiejskich przyczyniając się do wzmocnienia ich potencjałów rozwojowych w tym gospodarczych.</a:t>
            </a:r>
          </a:p>
          <a:p>
            <a:pPr>
              <a:defRPr/>
            </a:pPr>
            <a:endParaRPr lang="pl-PL" sz="2400" dirty="0">
              <a:latin typeface="Calibri" pitchFamily="34" charset="0"/>
            </a:endParaRPr>
          </a:p>
        </p:txBody>
      </p:sp>
    </p:spTree>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485775" y="252413"/>
            <a:ext cx="8135938" cy="46196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60000"/>
                    <a:lumOff val="40000"/>
                  </a:schemeClr>
                </a:solidFill>
              </a:rPr>
              <a:t>Fiszka opisu pomysłu</a:t>
            </a:r>
          </a:p>
        </p:txBody>
      </p:sp>
      <p:sp>
        <p:nvSpPr>
          <p:cNvPr id="29699"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29700" name="Prostokąt 1"/>
          <p:cNvSpPr>
            <a:spLocks noChangeArrowheads="1"/>
          </p:cNvSpPr>
          <p:nvPr/>
        </p:nvSpPr>
        <p:spPr bwMode="auto">
          <a:xfrm>
            <a:off x="250825" y="765175"/>
            <a:ext cx="8785225" cy="5632450"/>
          </a:xfrm>
          <a:prstGeom prst="rect">
            <a:avLst/>
          </a:prstGeom>
          <a:noFill/>
          <a:ln w="9525">
            <a:noFill/>
            <a:miter lim="800000"/>
            <a:headEnd/>
            <a:tailEnd/>
          </a:ln>
        </p:spPr>
        <p:txBody>
          <a:bodyPr>
            <a:spAutoFit/>
          </a:bodyPr>
          <a:lstStyle/>
          <a:p>
            <a:r>
              <a:rPr lang="pl-PL" sz="1600"/>
              <a:t>I Projekt (nazwa)</a:t>
            </a:r>
            <a:r>
              <a:rPr lang="pl-PL" sz="1600" b="1"/>
              <a:t>......................................................................................................................................</a:t>
            </a:r>
            <a:endParaRPr lang="pl-PL" sz="1600"/>
          </a:p>
          <a:p>
            <a:r>
              <a:rPr lang="pl-PL" sz="1600"/>
              <a:t>II Podmiot koordynujący/odpowiedzialny (gmina, partnerstwo, jednostka organizacyjna, stowarzyszenie, fundacja, osoba fizyczna itp.) </a:t>
            </a:r>
            <a:r>
              <a:rPr lang="pl-PL" sz="1600" b="1"/>
              <a:t>..................................................................................................................................................</a:t>
            </a:r>
            <a:endParaRPr lang="pl-PL" sz="1600"/>
          </a:p>
          <a:p>
            <a:r>
              <a:rPr lang="pl-PL" sz="1600"/>
              <a:t>III. Obszar negatywnych zjawisk, które będą niwelowane za pomocą projektu (proszę zaznaczyć właściwy zakres):</a:t>
            </a:r>
          </a:p>
          <a:p>
            <a:pPr>
              <a:buFont typeface="Wingdings" pitchFamily="2" charset="2"/>
              <a:buChar char="q"/>
            </a:pPr>
            <a:r>
              <a:rPr lang="en-US" sz="1600"/>
              <a:t>bezrobocie,</a:t>
            </a:r>
            <a:r>
              <a:rPr lang="en-US" sz="1600" b="1"/>
              <a:t> </a:t>
            </a:r>
            <a:endParaRPr lang="pl-PL" sz="1600"/>
          </a:p>
          <a:p>
            <a:pPr>
              <a:buFont typeface="Wingdings" pitchFamily="2" charset="2"/>
              <a:buChar char="q"/>
            </a:pPr>
            <a:r>
              <a:rPr lang="en-US" sz="1600"/>
              <a:t>ubóstwo, </a:t>
            </a:r>
            <a:endParaRPr lang="pl-PL" sz="1600"/>
          </a:p>
          <a:p>
            <a:pPr>
              <a:buFont typeface="Wingdings" pitchFamily="2" charset="2"/>
              <a:buChar char="q"/>
            </a:pPr>
            <a:r>
              <a:rPr lang="en-US" sz="1600"/>
              <a:t>przestępczość</a:t>
            </a:r>
            <a:r>
              <a:rPr lang="en-US" sz="1600" b="1"/>
              <a:t>, </a:t>
            </a:r>
            <a:endParaRPr lang="pl-PL" sz="1600"/>
          </a:p>
          <a:p>
            <a:pPr>
              <a:buFont typeface="Wingdings" pitchFamily="2" charset="2"/>
              <a:buChar char="q"/>
            </a:pPr>
            <a:r>
              <a:rPr lang="pl-PL" sz="1600"/>
              <a:t>niski poziom edukacji lub kapitału społecznego,</a:t>
            </a:r>
          </a:p>
          <a:p>
            <a:pPr>
              <a:buFont typeface="Wingdings" pitchFamily="2" charset="2"/>
              <a:buChar char="q"/>
            </a:pPr>
            <a:r>
              <a:rPr lang="pl-PL" sz="1600"/>
              <a:t>niewystarczający poziom uczestnictwa w życiu publicznym i kulturalnym </a:t>
            </a:r>
          </a:p>
          <a:p>
            <a:pPr>
              <a:buFont typeface="Wingdings" pitchFamily="2" charset="2"/>
              <a:buChar char="q"/>
            </a:pPr>
            <a:r>
              <a:rPr lang="pl-PL" sz="1600"/>
              <a:t>sfera gospodarcza (w szczególności niski stopień przedsiębiorczości, słaba kondycja lokalnych przedsiębiorstw</a:t>
            </a:r>
          </a:p>
          <a:p>
            <a:pPr>
              <a:buFont typeface="Wingdings" pitchFamily="2" charset="2"/>
              <a:buChar char="q"/>
            </a:pPr>
            <a:r>
              <a:rPr lang="pl-PL" sz="1600"/>
              <a:t>sfera środowiskowa (w szczególności przekroczenie standardów jakości środowiska, obecność odpadów stwarzających zagrożenie dla życia, zdrowia ludzi lub stanu środowiska</a:t>
            </a:r>
            <a:r>
              <a:rPr lang="pl-PL" sz="1600" b="1"/>
              <a:t>) </a:t>
            </a:r>
            <a:endParaRPr lang="pl-PL" sz="1600"/>
          </a:p>
          <a:p>
            <a:pPr>
              <a:buFont typeface="Wingdings" pitchFamily="2" charset="2"/>
              <a:buChar char="q"/>
            </a:pPr>
            <a:r>
              <a:rPr lang="pl-PL" sz="1600"/>
              <a:t>przestrzenno-funkcjonalna (w szczególności niewystarczające wyposażenie w infrastrukturę techniczną i społeczną lub jej zły stan techniczny, brak dostępu do podstawowych usług lub ich niska jakość, niedostosowanie rozwiązań urbanistycznych do zmieniających się funkcji obszaru, niski poziomu obsługi komunikacyjnej, niedobór lub niska jakość terenów publicznych).</a:t>
            </a:r>
          </a:p>
          <a:p>
            <a:endParaRPr lang="pl-PL" sz="2400">
              <a:latin typeface="Calibri" pitchFamily="34" charset="0"/>
            </a:endParaRPr>
          </a:p>
        </p:txBody>
      </p:sp>
    </p:spTree>
  </p:cSld>
  <p:clrMapOvr>
    <a:masterClrMapping/>
  </p:clrMapOvr>
  <p:transition spd="slow">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485775" y="252413"/>
            <a:ext cx="8135938" cy="46196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60000"/>
                    <a:lumOff val="40000"/>
                  </a:schemeClr>
                </a:solidFill>
              </a:rPr>
              <a:t>Fiszka opisu pomysłu</a:t>
            </a:r>
          </a:p>
        </p:txBody>
      </p:sp>
      <p:sp>
        <p:nvSpPr>
          <p:cNvPr id="30723"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30724" name="Prostokąt 1"/>
          <p:cNvSpPr>
            <a:spLocks noChangeArrowheads="1"/>
          </p:cNvSpPr>
          <p:nvPr/>
        </p:nvSpPr>
        <p:spPr bwMode="auto">
          <a:xfrm>
            <a:off x="250825" y="765175"/>
            <a:ext cx="8785225" cy="5976938"/>
          </a:xfrm>
          <a:prstGeom prst="rect">
            <a:avLst/>
          </a:prstGeom>
          <a:noFill/>
          <a:ln w="9525">
            <a:noFill/>
            <a:miter lim="800000"/>
            <a:headEnd/>
            <a:tailEnd/>
          </a:ln>
        </p:spPr>
        <p:txBody>
          <a:bodyPr>
            <a:spAutoFit/>
          </a:bodyPr>
          <a:lstStyle/>
          <a:p>
            <a:r>
              <a:rPr lang="pl-PL" sz="1400"/>
              <a:t>IV Opis projektu </a:t>
            </a:r>
          </a:p>
          <a:p>
            <a:r>
              <a:rPr lang="pl-PL" sz="1400"/>
              <a:t>1. Opis (na czym będzie polegał projekt)</a:t>
            </a:r>
          </a:p>
          <a:p>
            <a:r>
              <a:rPr lang="pl-PL" sz="1400" b="1"/>
              <a:t>............................................................................................................................................................................................................................................................................................................................................................</a:t>
            </a:r>
          </a:p>
          <a:p>
            <a:r>
              <a:rPr lang="pl-PL" sz="1400"/>
              <a:t>2.Potrzebne zasoby</a:t>
            </a:r>
          </a:p>
          <a:p>
            <a:r>
              <a:rPr lang="pl-PL" sz="1400"/>
              <a:t>1. ludzkie</a:t>
            </a:r>
            <a:r>
              <a:rPr lang="pl-PL" sz="1400" b="1"/>
              <a:t>: </a:t>
            </a:r>
            <a:r>
              <a:rPr lang="pl-PL" sz="1400"/>
              <a:t>(np. specjaliści, wykładowcy, pracownicy, wolontariusze proszę wpisać ilu i do czego będą potrzebni)</a:t>
            </a:r>
            <a:r>
              <a:rPr lang="pl-PL" sz="1400" b="1"/>
              <a:t> ..........................................................................................................................................................................................................................................................................................................................................................................................................................................................................................................................................</a:t>
            </a:r>
            <a:endParaRPr lang="pl-PL" sz="1400"/>
          </a:p>
          <a:p>
            <a:r>
              <a:rPr lang="pl-PL" sz="1400"/>
              <a:t>2. rzeczowe: (proszę wpisać jaka infrastruktura i wyposażenie będzie potrzebne np. sale, wyposażenie sali, przestrzeń publiczna pod gołym niebem - jej zagospodarowanie, infrastruktura zewnętrzna np. scena, miejsca do siedzenia, lub stała np. plac zabaw czy plac do przeprowadzenia imprezy itp.) </a:t>
            </a:r>
            <a:r>
              <a:rPr lang="pl-PL" sz="1400" b="1"/>
              <a:t>..........................................................................................................................................................................................................................................................................................................................................................................................................................................................................................................................................</a:t>
            </a:r>
            <a:endParaRPr lang="pl-PL" sz="1400"/>
          </a:p>
          <a:p>
            <a:r>
              <a:rPr lang="pl-PL" sz="1400"/>
              <a:t>3. finansowe: (proszę o wpisanie orientacyjnych kosztów poszczególnych wydatków np. koszty osobowe, koszty zakupu wyposażenia, koszty budowy czy wynajmu infrastruktury)</a:t>
            </a:r>
          </a:p>
          <a:p>
            <a:r>
              <a:rPr lang="pl-PL" sz="1400" b="1"/>
              <a:t>..........................................................................................................................................................................................................................................................................................................................................................................................................................................................................................................................................</a:t>
            </a:r>
            <a:endParaRPr lang="pl-PL" sz="1400"/>
          </a:p>
          <a:p>
            <a:r>
              <a:rPr lang="pl-PL" sz="1400"/>
              <a:t>3. produkt (co będzie rzeczowym efektem projektu chodzi o materialne efekty jego realizacji np. 20 uczestników zajęć podniesie swoje kwalifikacje, 30 dzieci wyjedzie na wycieczkę edukacyjną, powstanie 1 ścieżka edukacyjna z 20 eksponatami, odbędzie się impreza 1 dniowa dla około 300 uczestników, zostanie zakupione wyposażenie  itp.) </a:t>
            </a:r>
          </a:p>
          <a:p>
            <a:r>
              <a:rPr lang="pl-PL" sz="1400" b="1"/>
              <a:t>............................................................................................................................................................................................................................................................................................................................................................</a:t>
            </a:r>
            <a:endParaRPr lang="pl-PL" sz="1400">
              <a:latin typeface="Calibri" pitchFamily="34" charset="0"/>
            </a:endParaRPr>
          </a:p>
        </p:txBody>
      </p:sp>
    </p:spTree>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485775" y="252413"/>
            <a:ext cx="8135938" cy="461962"/>
          </a:xfrm>
          <a:prstGeom prst="rect">
            <a:avLst/>
          </a:prstGeom>
          <a:ln>
            <a:noFill/>
          </a:ln>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pl-PL" sz="2400" b="1" dirty="0">
                <a:solidFill>
                  <a:schemeClr val="tx2">
                    <a:lumMod val="60000"/>
                    <a:lumOff val="40000"/>
                  </a:schemeClr>
                </a:solidFill>
              </a:rPr>
              <a:t>Fiszka opisu pomysłu</a:t>
            </a:r>
          </a:p>
        </p:txBody>
      </p:sp>
      <p:sp>
        <p:nvSpPr>
          <p:cNvPr id="31747" name="Rectangle 1"/>
          <p:cNvSpPr>
            <a:spLocks noChangeArrowheads="1"/>
          </p:cNvSpPr>
          <p:nvPr/>
        </p:nvSpPr>
        <p:spPr bwMode="auto">
          <a:xfrm>
            <a:off x="684213" y="2898775"/>
            <a:ext cx="8135937" cy="1385888"/>
          </a:xfrm>
          <a:prstGeom prst="rect">
            <a:avLst/>
          </a:prstGeom>
          <a:noFill/>
          <a:ln w="9525">
            <a:noFill/>
            <a:miter lim="800000"/>
            <a:headEnd/>
            <a:tailEnd/>
          </a:ln>
        </p:spPr>
        <p:txBody>
          <a:bodyPr anchor="ctr">
            <a:spAutoFit/>
          </a:bodyPr>
          <a:lstStyle/>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endParaRPr lang="pl-PL" sz="2800">
              <a:latin typeface="Calibri" pitchFamily="34" charset="0"/>
              <a:ea typeface="Calibri" pitchFamily="34" charset="0"/>
              <a:cs typeface="Times New Roman" pitchFamily="18" charset="0"/>
            </a:endParaRPr>
          </a:p>
          <a:p>
            <a:pPr eaLnBrk="0" hangingPunct="0">
              <a:tabLst>
                <a:tab pos="228600" algn="l"/>
              </a:tabLst>
            </a:pPr>
            <a:r>
              <a:rPr lang="pl-PL" sz="2800">
                <a:latin typeface="Calibri" pitchFamily="34" charset="0"/>
                <a:ea typeface="Calibri" pitchFamily="34" charset="0"/>
                <a:cs typeface="Times New Roman" pitchFamily="18" charset="0"/>
              </a:rPr>
              <a:t> </a:t>
            </a:r>
            <a:endParaRPr lang="pl-PL">
              <a:latin typeface="Calibri" pitchFamily="34" charset="0"/>
              <a:ea typeface="Calibri" pitchFamily="34" charset="0"/>
              <a:cs typeface="Times New Roman" pitchFamily="18" charset="0"/>
            </a:endParaRPr>
          </a:p>
        </p:txBody>
      </p:sp>
      <p:sp>
        <p:nvSpPr>
          <p:cNvPr id="31748" name="Prostokąt 1"/>
          <p:cNvSpPr>
            <a:spLocks noChangeArrowheads="1"/>
          </p:cNvSpPr>
          <p:nvPr/>
        </p:nvSpPr>
        <p:spPr bwMode="auto">
          <a:xfrm>
            <a:off x="250825" y="765175"/>
            <a:ext cx="8785225" cy="3540125"/>
          </a:xfrm>
          <a:prstGeom prst="rect">
            <a:avLst/>
          </a:prstGeom>
          <a:noFill/>
          <a:ln w="9525">
            <a:noFill/>
            <a:miter lim="800000"/>
            <a:headEnd/>
            <a:tailEnd/>
          </a:ln>
        </p:spPr>
        <p:txBody>
          <a:bodyPr>
            <a:spAutoFit/>
          </a:bodyPr>
          <a:lstStyle/>
          <a:p>
            <a:r>
              <a:rPr lang="pl-PL" sz="1600"/>
              <a:t>V. Grupa docelowa</a:t>
            </a:r>
            <a:r>
              <a:rPr lang="pl-PL" sz="1600" b="1"/>
              <a:t> </a:t>
            </a:r>
            <a:r>
              <a:rPr lang="pl-PL" sz="1600"/>
              <a:t>(np. młodzież, seniorzy, bezrobotni, osoby zagrożone wykluczeniem ze społeczeństwa, podopieczni OPS, kobiety wiejskie, przedsiębiorcy itp.) której problemy pomoże rozwiązać projekt: </a:t>
            </a:r>
            <a:r>
              <a:rPr lang="pl-PL" sz="1600" b="1"/>
              <a:t>..................................................................................................................................................................................................................................................................................................................................................................................................................................................................</a:t>
            </a:r>
            <a:endParaRPr lang="pl-PL" sz="1600"/>
          </a:p>
          <a:p>
            <a:r>
              <a:rPr lang="pl-PL" sz="1600"/>
              <a:t>VI. Orientacyjny planowany okres realizacji. (data rozpoczęcia i zakończenia miesiąc rok lub tylko lata)</a:t>
            </a:r>
          </a:p>
          <a:p>
            <a:r>
              <a:rPr lang="pl-PL" sz="1600" b="1"/>
              <a:t>.....................................................................................................................................................</a:t>
            </a:r>
            <a:endParaRPr lang="pl-PL" sz="1600"/>
          </a:p>
          <a:p>
            <a:r>
              <a:rPr lang="pl-PL" sz="1600" b="1"/>
              <a:t>......................................................................................................................................................</a:t>
            </a:r>
          </a:p>
          <a:p>
            <a:r>
              <a:rPr lang="pl-PL" sz="1600"/>
              <a:t>VII. Dane kontaktowe osoby lub podmiotu składającego fiszkę:</a:t>
            </a:r>
          </a:p>
          <a:p>
            <a:r>
              <a:rPr lang="en-US" sz="1600" b="1"/>
              <a:t>..................................................................................................................................................................................................................................................................................................................................................................................................................................................................</a:t>
            </a:r>
            <a:endParaRPr lang="pl-PL" sz="1200">
              <a:latin typeface="Calibri" pitchFamily="34" charset="0"/>
            </a:endParaRPr>
          </a:p>
        </p:txBody>
      </p:sp>
    </p:spTree>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3661</TotalTime>
  <Words>939</Words>
  <Application>Microsoft Office PowerPoint</Application>
  <PresentationFormat>Pokaz na ekranie (4:3)</PresentationFormat>
  <Paragraphs>99</Paragraphs>
  <Slides>30</Slides>
  <Notes>0</Notes>
  <HiddenSlides>0</HiddenSlides>
  <MMClips>0</MMClips>
  <ScaleCrop>false</ScaleCrop>
  <HeadingPairs>
    <vt:vector size="4" baseType="variant">
      <vt:variant>
        <vt:lpstr>Motyw</vt:lpstr>
      </vt:variant>
      <vt:variant>
        <vt:i4>1</vt:i4>
      </vt:variant>
      <vt:variant>
        <vt:lpstr>Tytuły slajdów</vt:lpstr>
      </vt:variant>
      <vt:variant>
        <vt:i4>30</vt:i4>
      </vt:variant>
    </vt:vector>
  </HeadingPairs>
  <TitlesOfParts>
    <vt:vector size="31" baseType="lpstr">
      <vt:lpstr>Motyw pakietu Office</vt:lpstr>
      <vt:lpstr>Gminny Program Rewitalizacji  Miasta i Gminy Kock na lata 2016 - 2023  </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lpstr>Slajd 20</vt:lpstr>
      <vt:lpstr>Slajd 21</vt:lpstr>
      <vt:lpstr>Czym się zajmiemy? -Metodologia</vt:lpstr>
      <vt:lpstr>Slajd 23</vt:lpstr>
      <vt:lpstr>Slajd 24</vt:lpstr>
      <vt:lpstr>Slajd 25</vt:lpstr>
      <vt:lpstr>Slajd 26</vt:lpstr>
      <vt:lpstr>Slajd 27</vt:lpstr>
      <vt:lpstr>Slajd 28</vt:lpstr>
      <vt:lpstr>Slajd 29</vt:lpstr>
      <vt:lpstr>Slajd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user</dc:creator>
  <cp:lastModifiedBy>ANIA</cp:lastModifiedBy>
  <cp:revision>116</cp:revision>
  <dcterms:created xsi:type="dcterms:W3CDTF">2016-04-06T13:55:35Z</dcterms:created>
  <dcterms:modified xsi:type="dcterms:W3CDTF">2016-11-29T07:50:43Z</dcterms:modified>
</cp:coreProperties>
</file>